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256" r:id="rId2"/>
    <p:sldId id="498" r:id="rId3"/>
    <p:sldId id="546" r:id="rId4"/>
    <p:sldId id="505" r:id="rId5"/>
    <p:sldId id="497" r:id="rId6"/>
    <p:sldId id="549" r:id="rId7"/>
    <p:sldId id="504" r:id="rId8"/>
    <p:sldId id="540" r:id="rId9"/>
    <p:sldId id="490" r:id="rId10"/>
    <p:sldId id="539" r:id="rId11"/>
    <p:sldId id="506" r:id="rId12"/>
    <p:sldId id="542" r:id="rId13"/>
    <p:sldId id="517" r:id="rId14"/>
    <p:sldId id="525" r:id="rId15"/>
    <p:sldId id="526" r:id="rId16"/>
    <p:sldId id="536" r:id="rId17"/>
    <p:sldId id="491" r:id="rId18"/>
    <p:sldId id="544" r:id="rId19"/>
    <p:sldId id="537" r:id="rId20"/>
    <p:sldId id="541" r:id="rId21"/>
    <p:sldId id="547" r:id="rId22"/>
    <p:sldId id="552" r:id="rId23"/>
    <p:sldId id="553" r:id="rId24"/>
    <p:sldId id="554" r:id="rId25"/>
    <p:sldId id="555" r:id="rId26"/>
    <p:sldId id="556" r:id="rId27"/>
    <p:sldId id="560" r:id="rId28"/>
    <p:sldId id="559" r:id="rId29"/>
    <p:sldId id="557" r:id="rId30"/>
    <p:sldId id="558" r:id="rId31"/>
    <p:sldId id="496" r:id="rId32"/>
    <p:sldId id="529" r:id="rId33"/>
    <p:sldId id="528" r:id="rId34"/>
    <p:sldId id="530" r:id="rId35"/>
    <p:sldId id="531" r:id="rId36"/>
    <p:sldId id="508" r:id="rId37"/>
    <p:sldId id="519" r:id="rId38"/>
    <p:sldId id="545" r:id="rId39"/>
    <p:sldId id="535" r:id="rId40"/>
    <p:sldId id="534" r:id="rId41"/>
    <p:sldId id="515" r:id="rId42"/>
    <p:sldId id="514" r:id="rId43"/>
    <p:sldId id="520" r:id="rId44"/>
    <p:sldId id="521" r:id="rId45"/>
    <p:sldId id="522" r:id="rId46"/>
    <p:sldId id="523" r:id="rId47"/>
    <p:sldId id="524" r:id="rId48"/>
    <p:sldId id="516" r:id="rId49"/>
    <p:sldId id="551" r:id="rId50"/>
    <p:sldId id="550" r:id="rId51"/>
    <p:sldId id="532" r:id="rId52"/>
    <p:sldId id="518" r:id="rId53"/>
    <p:sldId id="527" r:id="rId54"/>
    <p:sldId id="538" r:id="rId55"/>
    <p:sldId id="543" r:id="rId56"/>
    <p:sldId id="510" r:id="rId57"/>
    <p:sldId id="511" r:id="rId58"/>
    <p:sldId id="513" r:id="rId59"/>
    <p:sldId id="512" r:id="rId60"/>
    <p:sldId id="548" r:id="rId61"/>
    <p:sldId id="383" r:id="rId6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0000"/>
    <a:srgbClr val="0000FF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12" y="-1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B59DABE-0566-0F42-B308-4127D11478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717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6138D6A-38D8-964D-8F2F-05C584B29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241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BBBE36-0D0E-AA44-A57B-6A0F91A786D7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389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3DFEF6-8A2D-5C44-88D6-E9CB4C7D7F33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42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8A3A3A-5811-B64A-98CC-788167FEA89C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42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86BA2C5-64A6-5E4A-A772-746388ABBF60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42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9ED024-9104-964B-804B-D86C75E8CABD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42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4DC64D-2231-CD45-81F3-9FFF85FB7061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3B4D5E-45DD-784A-8B55-30B05734CAA3}" type="slidenum">
              <a:rPr lang="en-US"/>
              <a:pPr>
                <a:defRPr/>
              </a:pPr>
              <a:t>61</a:t>
            </a:fld>
            <a:endParaRPr lang="en-US"/>
          </a:p>
        </p:txBody>
      </p:sp>
      <p:sp>
        <p:nvSpPr>
          <p:cNvPr id="43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Superconducting Test Stand Design    Tom Peterson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FC047-992B-9A48-8E18-FCABFB168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01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Superconducting Test Stand Design    Tom Peterson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14549-5EA2-7E40-954B-AADB2275E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519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Superconducting Test Stand Design    Tom Peterson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B83B0-2978-D24D-B0EF-C4836593AA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947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Superconducting Test Stand Design    Tom Peterson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8275A-0D70-6840-83DB-8A7477898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37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Superconducting Test Stand Design    Tom Peterson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610B3-412B-5045-8BE1-6A952E945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63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Superconducting Test Stand Design    Tom Peterson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4831E-234F-6C4E-BC45-250A6DD63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7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Superconducting Test Stand Design    Tom Peterson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43A94-528C-1640-ADAE-C4F8419E5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588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Superconducting Test Stand Design    Tom Peterson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31088D-7234-FD40-85DE-FF54B693E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3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Superconducting Test Stand Design    Tom Peterson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36675-0298-E348-838C-927C741D1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206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Superconducting Test Stand Design    Tom Peterson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4ADFC-D0BD-7C4F-85B6-0124A7594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29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Superconducting Test Stand Design    Tom Peterson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983B4-E0A1-694D-9837-7B938B9C5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43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Superconducting Test Stand Design    Tom Peterson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EB567-CDDF-9049-BECC-69662EC8D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757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n-US"/>
              <a:t>Superconducting Test Stand Design    Tom Peterson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C78345F6-649C-0C4F-95FB-459910C6C6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219" y="104775"/>
            <a:ext cx="1405381" cy="254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143" y="104777"/>
            <a:ext cx="1752599" cy="50919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800080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9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0.e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990600"/>
            <a:ext cx="7696200" cy="2438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Magnet and RF Cavity </a:t>
            </a:r>
            <a:br>
              <a:rPr lang="en-US" dirty="0" smtClean="0">
                <a:cs typeface="+mj-cs"/>
              </a:rPr>
            </a:br>
            <a:r>
              <a:rPr lang="en-US" dirty="0" smtClean="0">
                <a:cs typeface="+mj-cs"/>
              </a:rPr>
              <a:t>Test Stand Design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4114800"/>
            <a:ext cx="76200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Tom Peterson, </a:t>
            </a:r>
            <a:r>
              <a:rPr lang="en-US" dirty="0" smtClean="0">
                <a:cs typeface="+mn-cs"/>
              </a:rPr>
              <a:t>SLAC  </a:t>
            </a: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USPAS 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January,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Superconducting Test Stand Design    Tom Peterson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6BECF-EED1-EC4E-B518-59C87A5DD449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510980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0" y="762000"/>
            <a:ext cx="3429000" cy="914400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3600" smtClean="0">
                <a:cs typeface="+mj-cs"/>
              </a:rPr>
              <a:t>Double-bath flow schematic</a:t>
            </a:r>
            <a:endParaRPr lang="en-US" sz="3200" smtClean="0">
              <a:cs typeface="+mj-cs"/>
            </a:endParaRPr>
          </a:p>
        </p:txBody>
      </p:sp>
      <p:sp>
        <p:nvSpPr>
          <p:cNvPr id="510982" name="Rectangle 6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29702" name="Picture 7" descr="VMTFschemat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3850"/>
            <a:ext cx="6400800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0984" name="Text Box 8"/>
          <p:cNvSpPr txBox="1">
            <a:spLocks noChangeArrowheads="1"/>
          </p:cNvSpPr>
          <p:nvPr/>
        </p:nvSpPr>
        <p:spPr bwMode="auto">
          <a:xfrm>
            <a:off x="1752600" y="4495800"/>
            <a:ext cx="109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FF"/>
                </a:solidFill>
                <a:cs typeface="+mn-cs"/>
              </a:rPr>
              <a:t>2 K vol</a:t>
            </a:r>
            <a:endParaRPr lang="en-US">
              <a:cs typeface="+mn-cs"/>
            </a:endParaRPr>
          </a:p>
        </p:txBody>
      </p:sp>
      <p:sp>
        <p:nvSpPr>
          <p:cNvPr id="510985" name="Text Box 9"/>
          <p:cNvSpPr txBox="1">
            <a:spLocks noChangeArrowheads="1"/>
          </p:cNvSpPr>
          <p:nvPr/>
        </p:nvSpPr>
        <p:spPr bwMode="auto">
          <a:xfrm>
            <a:off x="1752600" y="3048000"/>
            <a:ext cx="1327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FF"/>
                </a:solidFill>
                <a:cs typeface="+mn-cs"/>
              </a:rPr>
              <a:t>4.5 K vol</a:t>
            </a:r>
            <a:endParaRPr lang="en-US">
              <a:cs typeface="+mn-cs"/>
            </a:endParaRPr>
          </a:p>
        </p:txBody>
      </p:sp>
      <p:sp>
        <p:nvSpPr>
          <p:cNvPr id="510986" name="Text Box 10"/>
          <p:cNvSpPr txBox="1">
            <a:spLocks noChangeArrowheads="1"/>
          </p:cNvSpPr>
          <p:nvPr/>
        </p:nvSpPr>
        <p:spPr bwMode="auto">
          <a:xfrm>
            <a:off x="3276600" y="4038600"/>
            <a:ext cx="2757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FF"/>
                </a:solidFill>
                <a:cs typeface="+mn-cs"/>
              </a:rPr>
              <a:t>Saturated bath at 2 K</a:t>
            </a:r>
            <a:endParaRPr lang="en-US">
              <a:cs typeface="+mn-cs"/>
            </a:endParaRPr>
          </a:p>
        </p:txBody>
      </p:sp>
      <p:sp>
        <p:nvSpPr>
          <p:cNvPr id="510987" name="Text Box 11"/>
          <p:cNvSpPr txBox="1">
            <a:spLocks noChangeArrowheads="1"/>
          </p:cNvSpPr>
          <p:nvPr/>
        </p:nvSpPr>
        <p:spPr bwMode="auto">
          <a:xfrm>
            <a:off x="152400" y="3505200"/>
            <a:ext cx="1573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solidFill>
                  <a:srgbClr val="FF0000"/>
                </a:solidFill>
                <a:cs typeface="+mn-cs"/>
              </a:rPr>
              <a:t>Lambda plate</a:t>
            </a:r>
            <a:endParaRPr lang="en-US">
              <a:cs typeface="+mn-cs"/>
            </a:endParaRPr>
          </a:p>
        </p:txBody>
      </p:sp>
      <p:sp>
        <p:nvSpPr>
          <p:cNvPr id="510989" name="Text Box 13"/>
          <p:cNvSpPr txBox="1">
            <a:spLocks noChangeArrowheads="1"/>
          </p:cNvSpPr>
          <p:nvPr/>
        </p:nvSpPr>
        <p:spPr bwMode="auto">
          <a:xfrm>
            <a:off x="304800" y="152400"/>
            <a:ext cx="2587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FF"/>
                </a:solidFill>
                <a:cs typeface="+mn-cs"/>
              </a:rPr>
              <a:t>Large helium pump</a:t>
            </a:r>
            <a:endParaRPr lang="en-US">
              <a:cs typeface="+mn-cs"/>
            </a:endParaRPr>
          </a:p>
        </p:txBody>
      </p:sp>
      <p:sp>
        <p:nvSpPr>
          <p:cNvPr id="510991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6248400" y="2057400"/>
            <a:ext cx="2514600" cy="40386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smtClean="0">
                <a:cs typeface="+mn-cs"/>
              </a:rPr>
              <a:t>Large, vertically oriented heat exchanger between saturated bath and pressurized helium permits operation with normal, subcooled helium as well as superfluid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Superconducting Test Stand Design    Tom Peterson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17556-DCF2-B648-BC07-54043722508D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Double-bath dewar 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Mostly positive pressure </a:t>
            </a:r>
          </a:p>
          <a:p>
            <a:pPr lvl="1" eaLnBrk="1" hangingPunct="1">
              <a:defRPr/>
            </a:pPr>
            <a:r>
              <a:rPr lang="en-US" smtClean="0"/>
              <a:t>Provides subcooled liquid 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Seal between 4.3 K and sub-lambda regions is a heat transfer barrier </a:t>
            </a:r>
          </a:p>
          <a:p>
            <a:pPr lvl="1" eaLnBrk="1" hangingPunct="1">
              <a:defRPr/>
            </a:pPr>
            <a:r>
              <a:rPr lang="en-US" smtClean="0"/>
              <a:t>Need not be hermetically tight </a:t>
            </a:r>
          </a:p>
          <a:p>
            <a:pPr lvl="1" eaLnBrk="1" hangingPunct="1">
              <a:defRPr/>
            </a:pPr>
            <a:r>
              <a:rPr lang="en-US" smtClean="0"/>
              <a:t>Key feature is to provide long, thin path for heat transport, so leaks should be long </a:t>
            </a:r>
          </a:p>
          <a:p>
            <a:pPr lvl="1" eaLnBrk="1" hangingPunct="1">
              <a:defRPr/>
            </a:pPr>
            <a:r>
              <a:rPr lang="en-US" smtClean="0"/>
              <a:t>Flat seal rather than </a:t>
            </a:r>
            <a:r>
              <a:rPr lang="ja-JP" altLang="en-US" smtClean="0">
                <a:latin typeface="Arial"/>
              </a:rPr>
              <a:t>“</a:t>
            </a:r>
            <a:r>
              <a:rPr lang="en-US" smtClean="0"/>
              <a:t>knife-edge</a:t>
            </a:r>
            <a:r>
              <a:rPr lang="ja-JP" altLang="en-US" smtClean="0">
                <a:latin typeface="Arial"/>
              </a:rPr>
              <a:t>”</a:t>
            </a:r>
            <a:r>
              <a:rPr lang="en-US" smtClean="0"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Superconducting Test Stand Design    Tom Peterson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A1A166-D76E-8540-A5D2-7E8AD1868457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Double-bath control screen</a:t>
            </a:r>
          </a:p>
        </p:txBody>
      </p:sp>
      <p:pic>
        <p:nvPicPr>
          <p:cNvPr id="31749" name="Picture 4" descr="VMTF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55700"/>
            <a:ext cx="6553200" cy="508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Superconducting Test Stand Design    Tom Peterson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DF7D8A-A644-7043-8503-04F5EBAB6E73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>
          <a:xfrm>
            <a:off x="5486400" y="609600"/>
            <a:ext cx="3048000" cy="1295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cs typeface="+mj-cs"/>
              </a:rPr>
              <a:t>Double-bath insert assembly</a:t>
            </a:r>
            <a:endParaRPr lang="en-US" sz="4000" smtClean="0">
              <a:cs typeface="+mj-cs"/>
            </a:endParaRPr>
          </a:p>
        </p:txBody>
      </p:sp>
      <p:pic>
        <p:nvPicPr>
          <p:cNvPr id="32773" name="Picture 4" descr="VMTFinsertAss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4732338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61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181600" y="1981200"/>
            <a:ext cx="3276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cs typeface="+mn-cs"/>
              </a:rPr>
              <a:t>Top plate</a:t>
            </a:r>
          </a:p>
          <a:p>
            <a:pPr eaLnBrk="1" hangingPunct="1">
              <a:defRPr/>
            </a:pPr>
            <a:r>
              <a:rPr lang="en-US" sz="2800" smtClean="0">
                <a:cs typeface="+mn-cs"/>
              </a:rPr>
              <a:t>Closed-foam (Rohacel) insulation </a:t>
            </a:r>
          </a:p>
          <a:p>
            <a:pPr eaLnBrk="1" hangingPunct="1">
              <a:defRPr/>
            </a:pPr>
            <a:r>
              <a:rPr lang="en-US" sz="2800" smtClean="0">
                <a:cs typeface="+mn-cs"/>
              </a:rPr>
              <a:t>4.4 K vapor space </a:t>
            </a:r>
          </a:p>
          <a:p>
            <a:pPr eaLnBrk="1" hangingPunct="1">
              <a:defRPr/>
            </a:pPr>
            <a:r>
              <a:rPr lang="en-US" sz="2800" smtClean="0">
                <a:cs typeface="+mn-cs"/>
              </a:rPr>
              <a:t>Lambda plate </a:t>
            </a:r>
          </a:p>
          <a:p>
            <a:pPr eaLnBrk="1" hangingPunct="1">
              <a:defRPr/>
            </a:pPr>
            <a:r>
              <a:rPr lang="en-US" sz="2800" smtClean="0">
                <a:cs typeface="+mn-cs"/>
              </a:rPr>
              <a:t>Magnet</a:t>
            </a:r>
            <a:r>
              <a:rPr lang="en-US" smtClean="0">
                <a:cs typeface="+mn-cs"/>
              </a:rPr>
              <a:t> </a:t>
            </a:r>
          </a:p>
          <a:p>
            <a:pPr eaLnBrk="1" hangingPunct="1">
              <a:defRPr/>
            </a:pPr>
            <a:r>
              <a:rPr lang="en-US" sz="2800" smtClean="0">
                <a:cs typeface="+mn-cs"/>
              </a:rPr>
              <a:t>Displacer</a:t>
            </a:r>
            <a:r>
              <a:rPr lang="en-US" smtClean="0">
                <a:cs typeface="+mn-cs"/>
              </a:rPr>
              <a:t> </a:t>
            </a:r>
          </a:p>
        </p:txBody>
      </p:sp>
      <p:sp>
        <p:nvSpPr>
          <p:cNvPr id="476166" name="Line 6"/>
          <p:cNvSpPr>
            <a:spLocks noChangeShapeType="1"/>
          </p:cNvSpPr>
          <p:nvPr/>
        </p:nvSpPr>
        <p:spPr bwMode="auto">
          <a:xfrm flipH="1" flipV="1">
            <a:off x="2819400" y="1371600"/>
            <a:ext cx="24384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76167" name="Line 7"/>
          <p:cNvSpPr>
            <a:spLocks noChangeShapeType="1"/>
          </p:cNvSpPr>
          <p:nvPr/>
        </p:nvSpPr>
        <p:spPr bwMode="auto">
          <a:xfrm flipH="1" flipV="1">
            <a:off x="2590800" y="1981200"/>
            <a:ext cx="26670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76168" name="Line 8"/>
          <p:cNvSpPr>
            <a:spLocks noChangeShapeType="1"/>
          </p:cNvSpPr>
          <p:nvPr/>
        </p:nvSpPr>
        <p:spPr bwMode="auto">
          <a:xfrm flipH="1" flipV="1">
            <a:off x="2209800" y="2286000"/>
            <a:ext cx="3048000" cy="182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76169" name="Line 9"/>
          <p:cNvSpPr>
            <a:spLocks noChangeShapeType="1"/>
          </p:cNvSpPr>
          <p:nvPr/>
        </p:nvSpPr>
        <p:spPr bwMode="auto">
          <a:xfrm flipH="1" flipV="1">
            <a:off x="2514600" y="2667000"/>
            <a:ext cx="274320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76170" name="Line 10"/>
          <p:cNvSpPr>
            <a:spLocks noChangeShapeType="1"/>
          </p:cNvSpPr>
          <p:nvPr/>
        </p:nvSpPr>
        <p:spPr bwMode="auto">
          <a:xfrm flipH="1" flipV="1">
            <a:off x="2286000" y="4343400"/>
            <a:ext cx="28956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76171" name="Line 11"/>
          <p:cNvSpPr>
            <a:spLocks noChangeShapeType="1"/>
          </p:cNvSpPr>
          <p:nvPr/>
        </p:nvSpPr>
        <p:spPr bwMode="auto">
          <a:xfrm flipH="1" flipV="1">
            <a:off x="3200400" y="5029200"/>
            <a:ext cx="20574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Superconducting Test Stand Design    Tom Peterson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ADA1E0-35DE-6E46-AD66-9918D2B9870C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5181600" y="609600"/>
            <a:ext cx="3276600" cy="1524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Lambda plate assembly</a:t>
            </a:r>
          </a:p>
        </p:txBody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57800" y="2667000"/>
            <a:ext cx="3200400" cy="3429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cs typeface="+mn-cs"/>
              </a:rPr>
              <a:t>Lambda plate and seal (blue)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cs typeface="+mn-cs"/>
              </a:rPr>
              <a:t>Intermediate support plate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cs typeface="+mn-cs"/>
              </a:rPr>
              <a:t>Copper clad magnet (for cooldown) </a:t>
            </a:r>
          </a:p>
        </p:txBody>
      </p:sp>
      <p:pic>
        <p:nvPicPr>
          <p:cNvPr id="33798" name="Picture 4" descr="P005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04800"/>
            <a:ext cx="4343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Superconducting Test Stand Design    Tom Peterson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2300A9-44ED-C34B-AC18-F36ABF245A74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>
          <a:xfrm>
            <a:off x="5181600" y="762000"/>
            <a:ext cx="3276600" cy="1524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Lambda plate assembly </a:t>
            </a:r>
            <a:br>
              <a:rPr lang="en-US" smtClean="0">
                <a:cs typeface="+mj-cs"/>
              </a:rPr>
            </a:br>
            <a:r>
              <a:rPr lang="en-US" sz="2800" smtClean="0">
                <a:cs typeface="+mj-cs"/>
              </a:rPr>
              <a:t>another view</a:t>
            </a:r>
            <a:endParaRPr lang="en-US" smtClean="0">
              <a:cs typeface="+mj-cs"/>
            </a:endParaRPr>
          </a:p>
        </p:txBody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57800" y="2667000"/>
            <a:ext cx="3200400" cy="3429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cs typeface="+mn-cs"/>
              </a:rPr>
              <a:t>Lambda plate and seal (blue)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cs typeface="+mn-cs"/>
              </a:rPr>
              <a:t>Intermediate support plate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cs typeface="+mn-cs"/>
              </a:rPr>
              <a:t>Copper clad magnet (for cooldown) </a:t>
            </a:r>
          </a:p>
        </p:txBody>
      </p:sp>
      <p:pic>
        <p:nvPicPr>
          <p:cNvPr id="34822" name="Picture 5" descr="P005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40055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Superconducting Test Stand Design    Tom Peterson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F8BBB7-90E2-D44D-8AD4-F29D83F1FCC5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5068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Double-bath cool-down</a:t>
            </a:r>
          </a:p>
        </p:txBody>
      </p:sp>
      <p:sp>
        <p:nvSpPr>
          <p:cNvPr id="50688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553200" y="1752600"/>
            <a:ext cx="2133600" cy="4343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cs typeface="+mn-cs"/>
              </a:rPr>
              <a:t>Predicted double-bath cool-down based on pumping rate and helium properties</a:t>
            </a:r>
          </a:p>
        </p:txBody>
      </p:sp>
      <p:pic>
        <p:nvPicPr>
          <p:cNvPr id="35846" name="Picture 1" descr="VMTFpredictedC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524000"/>
            <a:ext cx="6702425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Superconducting Test Stand Design    Tom Peterson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D7A3B3-DAB0-6B44-AB49-52F6541323B9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Pressurized SF cooldown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52600"/>
            <a:ext cx="2743200" cy="4343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cs typeface="+mn-cs"/>
              </a:rPr>
              <a:t>Single phase, 1.2 bar liquid </a:t>
            </a:r>
          </a:p>
          <a:p>
            <a:pPr eaLnBrk="1" hangingPunct="1">
              <a:defRPr/>
            </a:pPr>
            <a:r>
              <a:rPr lang="en-US" sz="2800" smtClean="0">
                <a:cs typeface="+mn-cs"/>
              </a:rPr>
              <a:t>Temperatures equilibrate below lambda point </a:t>
            </a:r>
          </a:p>
        </p:txBody>
      </p:sp>
      <p:pic>
        <p:nvPicPr>
          <p:cNvPr id="372743" name="Picture 7" descr="VMTFcoolDow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5200" y="1503363"/>
            <a:ext cx="5105400" cy="45053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Superconducting Test Stand Design    Tom Peterson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278894-C576-D345-826D-686E05C2118B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Pressurized SF warm-up</a:t>
            </a:r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95400"/>
            <a:ext cx="3276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+mn-cs"/>
              </a:rPr>
              <a:t>Sub-lambda point warm-up shows non-linear effects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SF heat transport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Heat capacity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Pressurization of associated saturated bath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+mn-cs"/>
              </a:rPr>
              <a:t>But essentially isothermal SF bath is excellent calorimeter</a:t>
            </a:r>
          </a:p>
        </p:txBody>
      </p:sp>
      <p:pic>
        <p:nvPicPr>
          <p:cNvPr id="535557" name="Picture 5" descr="lambdawarmup-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33800" y="1374775"/>
            <a:ext cx="5181600" cy="4816475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Superconducting Test Stand Design    Tom Peterson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4C920-12DB-004F-A6E4-4AB1EE9D50DC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50790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553200" y="609600"/>
            <a:ext cx="2209800" cy="5562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cs typeface="+mj-cs"/>
              </a:rPr>
              <a:t>Impact of SF heat transport on magnet quench current, measured in a double-bath dewar</a:t>
            </a:r>
            <a:endParaRPr lang="en-US" smtClean="0">
              <a:cs typeface="+mj-cs"/>
            </a:endParaRPr>
          </a:p>
        </p:txBody>
      </p:sp>
      <p:pic>
        <p:nvPicPr>
          <p:cNvPr id="39941" name="Picture 1030" descr="HGQ08QuenchvsHeatPlo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1875"/>
            <a:ext cx="6248400" cy="58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42" name="Line 1026"/>
          <p:cNvSpPr>
            <a:spLocks noChangeShapeType="1"/>
          </p:cNvSpPr>
          <p:nvPr/>
        </p:nvSpPr>
        <p:spPr bwMode="auto">
          <a:xfrm>
            <a:off x="1981200" y="2133600"/>
            <a:ext cx="990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22243" name="Line 1027"/>
          <p:cNvSpPr>
            <a:spLocks noChangeShapeType="1"/>
          </p:cNvSpPr>
          <p:nvPr/>
        </p:nvSpPr>
        <p:spPr bwMode="auto">
          <a:xfrm>
            <a:off x="2971800" y="3124200"/>
            <a:ext cx="10668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22244" name="Line 1028"/>
          <p:cNvSpPr>
            <a:spLocks noChangeShapeType="1"/>
          </p:cNvSpPr>
          <p:nvPr/>
        </p:nvSpPr>
        <p:spPr bwMode="auto">
          <a:xfrm>
            <a:off x="4038600" y="4343400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22245" name="Line 1029"/>
          <p:cNvSpPr>
            <a:spLocks noChangeShapeType="1"/>
          </p:cNvSpPr>
          <p:nvPr/>
        </p:nvSpPr>
        <p:spPr bwMode="auto">
          <a:xfrm>
            <a:off x="4800600" y="4724400"/>
            <a:ext cx="685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22246" name="Line 1030"/>
          <p:cNvSpPr>
            <a:spLocks noChangeShapeType="1"/>
          </p:cNvSpPr>
          <p:nvPr/>
        </p:nvSpPr>
        <p:spPr bwMode="auto">
          <a:xfrm>
            <a:off x="5029200" y="2057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Superconducting Test Stand Design    Tom Peterson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27364A-88DC-1046-8E5A-EA54B5709F08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610600" cy="838200"/>
          </a:xfrm>
        </p:spPr>
        <p:txBody>
          <a:bodyPr anchor="t"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Outline</a:t>
            </a:r>
            <a:br>
              <a:rPr lang="en-US" dirty="0" smtClean="0">
                <a:cs typeface="+mj-cs"/>
              </a:rPr>
            </a:br>
            <a:endParaRPr lang="en-US" dirty="0" smtClean="0">
              <a:cs typeface="+mj-cs"/>
            </a:endParaRP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3886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n-cs"/>
              </a:rPr>
              <a:t>Test </a:t>
            </a:r>
            <a:r>
              <a:rPr lang="en-US" dirty="0" err="1" smtClean="0">
                <a:cs typeface="+mn-cs"/>
              </a:rPr>
              <a:t>dewars</a:t>
            </a:r>
            <a:r>
              <a:rPr lang="en-US" dirty="0" smtClean="0">
                <a:cs typeface="+mn-cs"/>
              </a:rPr>
              <a:t> and test stands </a:t>
            </a:r>
          </a:p>
          <a:p>
            <a:pPr lvl="1" eaLnBrk="1" hangingPunct="1">
              <a:defRPr/>
            </a:pPr>
            <a:r>
              <a:rPr lang="en-US" dirty="0" smtClean="0"/>
              <a:t>Saturated bath test </a:t>
            </a:r>
            <a:r>
              <a:rPr lang="en-US" dirty="0" err="1" smtClean="0"/>
              <a:t>dewars</a:t>
            </a:r>
            <a:r>
              <a:rPr lang="en-US" dirty="0" smtClean="0"/>
              <a:t> </a:t>
            </a:r>
          </a:p>
          <a:p>
            <a:pPr lvl="1" eaLnBrk="1" hangingPunct="1">
              <a:defRPr/>
            </a:pPr>
            <a:r>
              <a:rPr lang="en-US" dirty="0" smtClean="0"/>
              <a:t>Double bath test </a:t>
            </a:r>
            <a:r>
              <a:rPr lang="en-US" dirty="0" err="1" smtClean="0"/>
              <a:t>dewars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SRF test cryostats </a:t>
            </a:r>
          </a:p>
          <a:p>
            <a:pPr lvl="1" eaLnBrk="1" hangingPunct="1">
              <a:defRPr/>
            </a:pPr>
            <a:r>
              <a:rPr lang="en-US" dirty="0" smtClean="0"/>
              <a:t>SRF </a:t>
            </a:r>
            <a:r>
              <a:rPr lang="en-US" dirty="0" err="1" smtClean="0"/>
              <a:t>cryomodule</a:t>
            </a:r>
            <a:r>
              <a:rPr lang="en-US" dirty="0" smtClean="0"/>
              <a:t> test stands </a:t>
            </a:r>
          </a:p>
          <a:p>
            <a:pPr lvl="1" eaLnBrk="1" hangingPunct="1">
              <a:defRPr/>
            </a:pPr>
            <a:r>
              <a:rPr lang="en-US" dirty="0" smtClean="0"/>
              <a:t>Horizontal magnet test stands</a:t>
            </a:r>
          </a:p>
          <a:p>
            <a:pPr eaLnBrk="1" hangingPunct="1">
              <a:defRPr/>
            </a:pPr>
            <a:r>
              <a:rPr lang="en-US" dirty="0" smtClean="0">
                <a:cs typeface="+mn-cs"/>
              </a:rPr>
              <a:t>Procurement and assembly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Superconducting Test Stand Design    Tom Peterson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6F41D5-4FBA-FA4C-B64A-AE31C771A754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5294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Double-bath dewar issues</a:t>
            </a:r>
          </a:p>
        </p:txBody>
      </p:sp>
      <p:sp>
        <p:nvSpPr>
          <p:cNvPr id="52941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cs typeface="+mn-cs"/>
              </a:rPr>
              <a:t>Subatmospheric portion of dewar is more limited than in the completely saturated bath dewar, so less extensive but still important to be leak tight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cs typeface="+mn-cs"/>
              </a:rPr>
              <a:t>Heat transport via a </a:t>
            </a:r>
            <a:r>
              <a:rPr lang="ja-JP" altLang="en-US" smtClean="0">
                <a:latin typeface="Arial"/>
                <a:cs typeface="+mn-cs"/>
              </a:rPr>
              <a:t>“</a:t>
            </a:r>
            <a:r>
              <a:rPr lang="en-US" smtClean="0">
                <a:cs typeface="+mn-cs"/>
              </a:rPr>
              <a:t>lambda</a:t>
            </a:r>
            <a:r>
              <a:rPr lang="ja-JP" altLang="en-US" smtClean="0">
                <a:latin typeface="Arial"/>
                <a:cs typeface="+mn-cs"/>
              </a:rPr>
              <a:t>”</a:t>
            </a:r>
            <a:r>
              <a:rPr lang="en-US" smtClean="0">
                <a:cs typeface="+mn-cs"/>
              </a:rPr>
              <a:t> seal between normal and SF is a problem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Seal must be tight with long leak paths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Heat loads come from various sources, so difficult to distinguish lambda seal leak from others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Superconducting Test Stand Design    Tom Peterson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C792C0-A81C-FC4B-AD53-F933DAA059EE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541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>
                <a:cs typeface="+mj-cs"/>
              </a:rPr>
              <a:t>Barriers between superfluid and normal fluid</a:t>
            </a:r>
            <a:endParaRPr lang="en-US" smtClean="0">
              <a:cs typeface="+mj-cs"/>
            </a:endParaRPr>
          </a:p>
        </p:txBody>
      </p:sp>
      <p:sp>
        <p:nvSpPr>
          <p:cNvPr id="54169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cs typeface="+mn-cs"/>
              </a:rPr>
              <a:t>Lambda plate, lambda plug (detailed example in part 3), check valve (later in this talk)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cs typeface="+mn-cs"/>
              </a:rPr>
              <a:t>If the barrier plane is oriented horizontally and the 4.5 K bath above is quiescent, the bath above slowly stratifies to 2.17 K just above the barrier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cs typeface="+mn-cs"/>
              </a:rPr>
              <a:t>In fact one can operate a </a:t>
            </a:r>
            <a:r>
              <a:rPr lang="ja-JP" altLang="en-US" sz="2400" smtClean="0">
                <a:latin typeface="Arial"/>
                <a:cs typeface="+mn-cs"/>
              </a:rPr>
              <a:t>“</a:t>
            </a:r>
            <a:r>
              <a:rPr lang="en-US" sz="2400" smtClean="0">
                <a:cs typeface="+mn-cs"/>
              </a:rPr>
              <a:t>double bath</a:t>
            </a:r>
            <a:r>
              <a:rPr lang="ja-JP" altLang="en-US" sz="2400" smtClean="0">
                <a:latin typeface="Arial"/>
                <a:cs typeface="+mn-cs"/>
              </a:rPr>
              <a:t>”</a:t>
            </a:r>
            <a:r>
              <a:rPr lang="en-US" sz="2400" smtClean="0">
                <a:cs typeface="+mn-cs"/>
              </a:rPr>
              <a:t> without a lambda plate down to 2.2 K 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A 2 K heat exchanger below the surface will subcool the liquid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There will still be a 4.4 K layer and positive vapor pressure on top -- vapor and liquid surface equilibrium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cs typeface="+mn-cs"/>
              </a:rPr>
              <a:t>Fermilab routinely tests magnets in subcooled liquid in the positive pressure vertical dewar</a:t>
            </a:r>
            <a:endParaRPr lang="en-US" sz="2800" smtClean="0"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Some Common Thermal Prediction Errors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057400"/>
          </a:xfrm>
        </p:spPr>
        <p:txBody>
          <a:bodyPr/>
          <a:lstStyle/>
          <a:p>
            <a:r>
              <a:rPr lang="en-US" dirty="0" smtClean="0"/>
              <a:t>Thermal intercept temperature assumption, </a:t>
            </a:r>
            <a:r>
              <a:rPr lang="en-US" dirty="0" smtClean="0"/>
              <a:t>overestimating </a:t>
            </a:r>
            <a:r>
              <a:rPr lang="en-US" dirty="0" smtClean="0"/>
              <a:t>conduction, free convection thermal “short”, incidental contact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657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Thermal intercept temperatures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 common source of underestimated heat loads is analysis which assumes ideal thermal intercept temperatures, for example 77 K or even 80 K for an LN2 thermal intercept, when in fact due to thermal </a:t>
            </a:r>
            <a:r>
              <a:rPr lang="en-US" sz="2800" dirty="0" smtClean="0"/>
              <a:t>resistance </a:t>
            </a:r>
            <a:r>
              <a:rPr lang="en-US" sz="2800" dirty="0" smtClean="0"/>
              <a:t>of long thermal strap connections, nitrogen or helium pressure, or other factors, the thermal intercept temperature is higher than assumed.  </a:t>
            </a:r>
          </a:p>
          <a:p>
            <a:r>
              <a:rPr lang="en-US" sz="2800" dirty="0" smtClean="0"/>
              <a:t>The following example for the vertical test cryostat which I just described illustrates the issue.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Superconducting Test Stand Design    Tom Peterson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7610B3-412B-5045-8BE1-6A952E94524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8255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Analysis for two sets of assumptions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Superconducting Test Stand Design    Tom Peterson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7610B3-412B-5045-8BE1-6A952E94524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7" name="Picture 6" descr="ThermalInterceptAnalysis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100" y="2095500"/>
            <a:ext cx="4711700" cy="3162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2286000"/>
            <a:ext cx="306496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Compare calculated </a:t>
            </a:r>
          </a:p>
          <a:p>
            <a:r>
              <a:rPr lang="en-US" dirty="0" smtClean="0"/>
              <a:t>heat loads with thermal </a:t>
            </a:r>
          </a:p>
          <a:p>
            <a:r>
              <a:rPr lang="en-US" dirty="0"/>
              <a:t>i</a:t>
            </a:r>
            <a:r>
              <a:rPr lang="en-US" dirty="0" smtClean="0"/>
              <a:t>ntercepts at 100 K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</a:p>
          <a:p>
            <a:r>
              <a:rPr lang="en-US" dirty="0" smtClean="0"/>
              <a:t>80 K and at 6 K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</a:p>
          <a:p>
            <a:r>
              <a:rPr lang="en-US" dirty="0" smtClean="0"/>
              <a:t>4.5 K. </a:t>
            </a:r>
          </a:p>
          <a:p>
            <a:r>
              <a:rPr lang="en-US" dirty="0" smtClean="0"/>
              <a:t>Not a huge difference, </a:t>
            </a:r>
          </a:p>
          <a:p>
            <a:r>
              <a:rPr lang="en-US" dirty="0"/>
              <a:t>q</a:t>
            </a:r>
            <a:r>
              <a:rPr lang="en-US" dirty="0" smtClean="0"/>
              <a:t>uite realistic.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0468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Estimated heat for test </a:t>
            </a:r>
            <a:r>
              <a:rPr lang="en-US" dirty="0" err="1" smtClean="0"/>
              <a:t>dewar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Superconducting Test Stand Design    Tom Peterson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36675-0298-E348-838C-927C741D174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6" name="Picture 5" descr="ThermalInterceptAnalysis2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1955800"/>
            <a:ext cx="7277100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1352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Intercept discussion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Other factors dominate 1.8 K heat load here, so focus on 4.5 K </a:t>
            </a:r>
          </a:p>
          <a:p>
            <a:r>
              <a:rPr lang="en-US" sz="2800" dirty="0" smtClean="0"/>
              <a:t>Effect on the estimate is 18.7 W </a:t>
            </a:r>
            <a:r>
              <a:rPr lang="en-US" sz="2800" dirty="0" smtClean="0">
                <a:sym typeface="Wingdings"/>
              </a:rPr>
              <a:t> 25.8 W</a:t>
            </a:r>
          </a:p>
          <a:p>
            <a:r>
              <a:rPr lang="en-US" sz="2800" dirty="0" smtClean="0"/>
              <a:t>This is a 38% increase </a:t>
            </a:r>
          </a:p>
          <a:p>
            <a:r>
              <a:rPr lang="en-US" sz="2800" dirty="0" smtClean="0"/>
              <a:t>The higher one is a realistic estimate </a:t>
            </a:r>
          </a:p>
          <a:p>
            <a:pPr lvl="1"/>
            <a:r>
              <a:rPr lang="en-US" sz="2400" dirty="0" smtClean="0"/>
              <a:t>LN2 system actually operates at the </a:t>
            </a:r>
            <a:r>
              <a:rPr lang="en-US" sz="2400" dirty="0" err="1" smtClean="0"/>
              <a:t>dewar</a:t>
            </a:r>
            <a:r>
              <a:rPr lang="en-US" sz="2400" dirty="0" smtClean="0"/>
              <a:t> pressure, with flow control downstream of the </a:t>
            </a:r>
            <a:r>
              <a:rPr lang="en-US" sz="2400" dirty="0" err="1" smtClean="0"/>
              <a:t>dewar</a:t>
            </a:r>
            <a:r>
              <a:rPr lang="en-US" sz="2400" dirty="0" smtClean="0"/>
              <a:t>, so about 50 psig, 4.5 </a:t>
            </a:r>
            <a:r>
              <a:rPr lang="en-US" sz="2400" dirty="0" err="1" smtClean="0"/>
              <a:t>atm</a:t>
            </a:r>
            <a:r>
              <a:rPr lang="en-US" sz="2400" dirty="0" smtClean="0"/>
              <a:t> absolute, 93 K </a:t>
            </a:r>
          </a:p>
          <a:p>
            <a:pPr lvl="1"/>
            <a:r>
              <a:rPr lang="en-US" sz="2400" dirty="0" smtClean="0"/>
              <a:t>Thermal straps are often undersized for 4.5 K intercepts </a:t>
            </a:r>
          </a:p>
          <a:p>
            <a:pPr lvl="1"/>
            <a:r>
              <a:rPr lang="en-US" sz="2400" dirty="0" smtClean="0"/>
              <a:t>Contact resistances for intercepts are underestimated 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Superconducting Test Stand Design    Tom Peterson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B36675-0298-E348-838C-927C741D174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945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Superconducting Test Stand Design    Tom Peterson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7610B3-412B-5045-8BE1-6A952E94524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8" name="Picture 7" descr="PipeSketch-HorizInterce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00" y="533400"/>
            <a:ext cx="6070600" cy="56488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0" y="4267200"/>
            <a:ext cx="22705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is wrong </a:t>
            </a:r>
          </a:p>
          <a:p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dirty="0" smtClean="0">
                <a:solidFill>
                  <a:srgbClr val="FF0000"/>
                </a:solidFill>
              </a:rPr>
              <a:t>ith this design?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4848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common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 convection 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ithin relief valve lines </a:t>
            </a:r>
          </a:p>
          <a:p>
            <a:pPr lvl="1"/>
            <a:r>
              <a:rPr lang="en-US" dirty="0" smtClean="0"/>
              <a:t>In dead-headed cool-down lines </a:t>
            </a:r>
          </a:p>
          <a:p>
            <a:pPr lvl="1"/>
            <a:r>
              <a:rPr lang="en-US" dirty="0" smtClean="0"/>
              <a:t>In instrumentation lines </a:t>
            </a:r>
          </a:p>
          <a:p>
            <a:r>
              <a:rPr lang="en-US" dirty="0" smtClean="0"/>
              <a:t>May even generate thermo-acoustic oscillations </a:t>
            </a:r>
          </a:p>
          <a:p>
            <a:pPr lvl="1"/>
            <a:r>
              <a:rPr lang="en-US" dirty="0" smtClean="0"/>
              <a:t>Larger heat load to 4.5 K </a:t>
            </a:r>
          </a:p>
          <a:p>
            <a:pPr lvl="1"/>
            <a:r>
              <a:rPr lang="en-US" dirty="0" smtClean="0"/>
              <a:t>Vibrations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Superconducting Test Stand Design    Tom Peterson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7610B3-412B-5045-8BE1-6A952E94524B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482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Critically examine assumptions in thermal analyses </a:t>
            </a:r>
          </a:p>
          <a:p>
            <a:r>
              <a:rPr lang="en-US" sz="2800" dirty="0" smtClean="0"/>
              <a:t>Specify thermal intercepts in detail </a:t>
            </a:r>
          </a:p>
          <a:p>
            <a:r>
              <a:rPr lang="en-US" sz="2800" dirty="0" smtClean="0"/>
              <a:t>Include thermal intercept links, straps, contact resistances, and real fluid temperatures in the analysis </a:t>
            </a:r>
            <a:endParaRPr lang="en-US" sz="2400" dirty="0" smtClean="0"/>
          </a:p>
          <a:p>
            <a:r>
              <a:rPr lang="en-US" sz="2800" dirty="0" smtClean="0"/>
              <a:t>Look at temperature gradients in the fluid in dead-headed lines and possible free convection drivers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Superconducting Test Stand Design    Tom Peterson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7610B3-412B-5045-8BE1-6A952E94524B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74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Superconducting Test Stand Design    Tom Peterson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A479EE-3425-6B46-9CE3-98C6AD4E7EB4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Saturated bath vs. subcooled </a:t>
            </a:r>
          </a:p>
        </p:txBody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+mn-cs"/>
              </a:rPr>
              <a:t>Accelerator magnets are often cooled with subcooled liquid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Typically working near the limit of the superconductor with large stored energy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Ensure complete liquid coverage and penetration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+mn-cs"/>
              </a:rPr>
              <a:t>Superconducting RF cavities are generally cooled with a saturated bath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Large surface heat transfer in pool boiling for local </a:t>
            </a:r>
            <a:r>
              <a:rPr lang="ja-JP" altLang="en-US" sz="2400" smtClean="0">
                <a:latin typeface="Arial"/>
              </a:rPr>
              <a:t>“</a:t>
            </a:r>
            <a:r>
              <a:rPr lang="en-US" sz="2400" smtClean="0"/>
              <a:t>hot spots</a:t>
            </a:r>
            <a:r>
              <a:rPr lang="ja-JP" altLang="en-US" sz="2400" smtClean="0">
                <a:latin typeface="Arial"/>
              </a:rPr>
              <a:t>”</a:t>
            </a:r>
            <a:r>
              <a:rPr lang="en-US" sz="2400" smtClean="0"/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Very stable pressures, avoid impact pressure variation on cavity tune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Test Stands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Superconducting Test Stand Design    Tom Peterson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7610B3-412B-5045-8BE1-6A952E94524B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945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Superconducting Test Stand Design    Tom Peterson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864CBF-85B7-8546-B6AA-49E190F8131B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Horizontal test stands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+mn-cs"/>
              </a:rPr>
              <a:t>Horizontal -- simply as opposed to vertical orientation of a long magnet or SRF cavity in a typically vertically oriented dewar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+mn-cs"/>
              </a:rPr>
              <a:t>May consist of just end boxes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A supply box for power and cryogens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A turnaround box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Test object in its own cryostat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Interconnects to the end boxes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+mn-cs"/>
              </a:rPr>
              <a:t>Or may be more like a horizontal vacuum chamber or horizontally oriented dewar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+mn-cs"/>
              </a:rPr>
              <a:t>Like vertical test dewars, may provide saturated bath or subcooled liquid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Superconducting Test Stand Design    Tom Peterson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10F999-8EB2-774D-9C1A-3A5B7D2D5631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Features due to horizontal configuration</a:t>
            </a:r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038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Not such a simple support structure 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Helium container typically needs separate enclosure within vacuum container </a:t>
            </a:r>
          </a:p>
          <a:p>
            <a:pPr lvl="1" eaLnBrk="1" hangingPunct="1">
              <a:defRPr/>
            </a:pPr>
            <a:r>
              <a:rPr lang="en-US" smtClean="0"/>
              <a:t>Test device typically not hanging but supported with low thermal conductivity structure within the vacuum space </a:t>
            </a:r>
          </a:p>
          <a:p>
            <a:pPr lvl="1" eaLnBrk="1" hangingPunct="1">
              <a:defRPr/>
            </a:pPr>
            <a:r>
              <a:rPr lang="en-US" smtClean="0"/>
              <a:t>Installation of test device more complicated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Superconducting Test Stand Design    Tom Peterson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159FB5-643D-964D-9498-0F18ABE15410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SRF cavity test cryostat</a:t>
            </a:r>
          </a:p>
        </p:txBody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24600" y="1752600"/>
            <a:ext cx="2438400" cy="4343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>
                <a:cs typeface="+mn-cs"/>
              </a:rPr>
              <a:t>CAD model of vacuum chamber for SRF cavity tests </a:t>
            </a:r>
          </a:p>
          <a:p>
            <a:pPr eaLnBrk="1" hangingPunct="1">
              <a:defRPr/>
            </a:pPr>
            <a:r>
              <a:rPr lang="en-US" sz="2400" smtClean="0">
                <a:cs typeface="+mn-cs"/>
              </a:rPr>
              <a:t>Designed for tests of RF cavities which are pre-installed into helium vessels</a:t>
            </a:r>
            <a:endParaRPr lang="en-US" smtClean="0">
              <a:cs typeface="+mn-cs"/>
            </a:endParaRPr>
          </a:p>
        </p:txBody>
      </p:sp>
      <p:pic>
        <p:nvPicPr>
          <p:cNvPr id="46086" name="Picture 4" descr="HorizCryoVessel2Dec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55800"/>
            <a:ext cx="5943600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Superconducting Test Stand Design    Tom Peterson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AB6C5F-2548-A742-BB31-4F2CB6175EB5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SRF cavity test cryostat</a:t>
            </a:r>
          </a:p>
        </p:txBody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48400" y="1752600"/>
            <a:ext cx="2514600" cy="4343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Helium vessel with RF cavity slides in, then cryo pipes and RF coupler connected</a:t>
            </a:r>
          </a:p>
        </p:txBody>
      </p:sp>
      <p:pic>
        <p:nvPicPr>
          <p:cNvPr id="4976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5486400" cy="484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Superconducting Test Stand Design    Tom Peterson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C6539-2223-1F48-8797-C33CB86DF48F}" type="slidenum">
              <a:rPr lang="en-US"/>
              <a:pPr>
                <a:defRPr/>
              </a:pPr>
              <a:t>35</a:t>
            </a:fld>
            <a:endParaRPr lang="en-US"/>
          </a:p>
        </p:txBody>
      </p:sp>
      <p:pic>
        <p:nvPicPr>
          <p:cNvPr id="4986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23900"/>
            <a:ext cx="7010400" cy="553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Superconducting Test Stand Design    Tom Peterson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036D92-5EEF-B945-B799-CF57DF5B14E7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463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SRF horizontal test stand </a:t>
            </a:r>
            <a:br>
              <a:rPr lang="en-US" smtClean="0">
                <a:cs typeface="+mj-cs"/>
              </a:rPr>
            </a:br>
            <a:r>
              <a:rPr lang="en-US" sz="2400" smtClean="0">
                <a:cs typeface="+mj-cs"/>
              </a:rPr>
              <a:t>Fermilab SRF cavity test cryostat</a:t>
            </a:r>
            <a:endParaRPr lang="en-US" smtClean="0">
              <a:cs typeface="+mj-cs"/>
            </a:endParaRPr>
          </a:p>
        </p:txBody>
      </p:sp>
      <p:pic>
        <p:nvPicPr>
          <p:cNvPr id="49157" name="Picture 5" descr="FermilabHTScryostat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58938"/>
            <a:ext cx="6019800" cy="451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38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553200" y="1752600"/>
            <a:ext cx="2286000" cy="43434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smtClean="0">
                <a:cs typeface="+mn-cs"/>
              </a:rPr>
              <a:t>Stainless vacuum shell </a:t>
            </a:r>
          </a:p>
          <a:p>
            <a:pPr eaLnBrk="1" hangingPunct="1">
              <a:defRPr/>
            </a:pPr>
            <a:r>
              <a:rPr lang="en-US" sz="2000" smtClean="0">
                <a:cs typeface="+mn-cs"/>
              </a:rPr>
              <a:t>Rubber O-ring seals vacuum door </a:t>
            </a:r>
          </a:p>
          <a:p>
            <a:pPr eaLnBrk="1" hangingPunct="1">
              <a:defRPr/>
            </a:pPr>
            <a:r>
              <a:rPr lang="en-US" sz="2000" smtClean="0">
                <a:cs typeface="+mn-cs"/>
              </a:rPr>
              <a:t>Copper thermal shields </a:t>
            </a:r>
          </a:p>
          <a:p>
            <a:pPr eaLnBrk="1" hangingPunct="1">
              <a:defRPr/>
            </a:pPr>
            <a:r>
              <a:rPr lang="en-US" sz="2000" smtClean="0">
                <a:cs typeface="+mn-cs"/>
              </a:rPr>
              <a:t>Cryogenic piping in top </a:t>
            </a:r>
          </a:p>
          <a:p>
            <a:pPr eaLnBrk="1" hangingPunct="1">
              <a:defRPr/>
            </a:pPr>
            <a:r>
              <a:rPr lang="en-US" sz="2000" smtClean="0">
                <a:cs typeface="+mn-cs"/>
              </a:rPr>
              <a:t>Indium metal seals connect cryogenic piping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Superconducting Test Stand Design    Tom Peterson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C8C79B-FD34-1644-8DF0-75F0EBA7016F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RF power input coupler</a:t>
            </a:r>
          </a:p>
        </p:txBody>
      </p:sp>
      <p:pic>
        <p:nvPicPr>
          <p:cNvPr id="50181" name="Picture 3" descr="Coupler-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1638"/>
            <a:ext cx="5867400" cy="436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02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400800" y="1752600"/>
            <a:ext cx="2514600" cy="4343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>
                <a:cs typeface="+mn-cs"/>
              </a:rPr>
              <a:t>Carries RF from 300 K to 2 K in horizontal test stand </a:t>
            </a:r>
          </a:p>
          <a:p>
            <a:pPr eaLnBrk="1" hangingPunct="1">
              <a:defRPr/>
            </a:pPr>
            <a:r>
              <a:rPr lang="en-US" sz="2400" smtClean="0">
                <a:cs typeface="+mn-cs"/>
              </a:rPr>
              <a:t>Thin sections and thermal intercepts </a:t>
            </a:r>
          </a:p>
          <a:p>
            <a:pPr eaLnBrk="1" hangingPunct="1">
              <a:defRPr/>
            </a:pPr>
            <a:r>
              <a:rPr lang="en-US" sz="2400" smtClean="0">
                <a:cs typeface="+mn-cs"/>
              </a:rPr>
              <a:t>Conductor is copper plating on stainless</a:t>
            </a:r>
            <a:endParaRPr lang="en-US" smtClean="0">
              <a:cs typeface="+mn-c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Superconducting Test Stand Design    Tom Peterson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38FF3D-F167-1949-8B65-577CBF2BE32B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53760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Providing 2 K on a test stand</a:t>
            </a:r>
          </a:p>
        </p:txBody>
      </p:sp>
      <p:sp>
        <p:nvSpPr>
          <p:cNvPr id="53760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cs typeface="+mn-cs"/>
              </a:rPr>
              <a:t>Test stand refrigeration requirements are typically small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A large, 2 K cryoplant will not be available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4.5 K helium from either a small liquefier or storage dewars will provide refrigeration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Room-temperature vacuum pumps provide the low pressure for the low temperature helium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Small heat exchangers may be incorporated for continuous fill duty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Superconducting Test Stand Design    Tom Peterson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CB9530-F628-7045-8FD5-0CC7B26A7DBD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cs typeface="+mj-cs"/>
              </a:rPr>
              <a:t>H</a:t>
            </a:r>
            <a:r>
              <a:rPr lang="en-US" dirty="0" smtClean="0">
                <a:cs typeface="+mj-cs"/>
              </a:rPr>
              <a:t>orizontal SRF test stand</a:t>
            </a:r>
          </a:p>
        </p:txBody>
      </p:sp>
      <p:pic>
        <p:nvPicPr>
          <p:cNvPr id="52229" name="Picture 4" descr="ERLcryoSchematicSm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5413"/>
            <a:ext cx="914400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Superconducting Test Stand Design    Tom Peterson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C0A524-717A-8B40-BAB7-A3F7B958CDA6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4577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Saturated bath dewar</a:t>
            </a:r>
          </a:p>
        </p:txBody>
      </p:sp>
      <p:sp>
        <p:nvSpPr>
          <p:cNvPr id="457732" name="Rectangle 102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Simple, in principle </a:t>
            </a:r>
          </a:p>
          <a:p>
            <a:pPr lvl="1" eaLnBrk="1" hangingPunct="1">
              <a:defRPr/>
            </a:pPr>
            <a:r>
              <a:rPr lang="en-US" smtClean="0"/>
              <a:t>Essentially a </a:t>
            </a:r>
            <a:r>
              <a:rPr lang="ja-JP" altLang="en-US" smtClean="0">
                <a:latin typeface="Arial"/>
              </a:rPr>
              <a:t>“</a:t>
            </a:r>
            <a:r>
              <a:rPr lang="en-US" smtClean="0"/>
              <a:t>bucket</a:t>
            </a:r>
            <a:r>
              <a:rPr lang="ja-JP" altLang="en-US" smtClean="0">
                <a:latin typeface="Arial"/>
              </a:rPr>
              <a:t>”</a:t>
            </a:r>
            <a:r>
              <a:rPr lang="en-US" smtClean="0"/>
              <a:t> of liquid helium 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Entirely at saturation pressure 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Very stable pressure and temperature 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Low heat load due to simple </a:t>
            </a:r>
            <a:r>
              <a:rPr lang="ja-JP" altLang="en-US" smtClean="0">
                <a:latin typeface="Arial"/>
                <a:cs typeface="+mn-cs"/>
              </a:rPr>
              <a:t>“</a:t>
            </a:r>
            <a:r>
              <a:rPr lang="en-US" smtClean="0">
                <a:cs typeface="+mn-cs"/>
              </a:rPr>
              <a:t>hanging</a:t>
            </a:r>
            <a:r>
              <a:rPr lang="ja-JP" altLang="en-US" smtClean="0">
                <a:latin typeface="Arial"/>
                <a:cs typeface="+mn-cs"/>
              </a:rPr>
              <a:t>”</a:t>
            </a:r>
            <a:r>
              <a:rPr lang="en-US" smtClean="0">
                <a:cs typeface="+mn-cs"/>
              </a:rPr>
              <a:t> construction of inner vessel  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Superconducting Test Stand Design    Tom Peterson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F374B9-81DA-D548-B48D-80A83EF1C46B}" type="slidenum">
              <a:rPr lang="en-US"/>
              <a:pPr>
                <a:defRPr/>
              </a:pPr>
              <a:t>40</a:t>
            </a:fld>
            <a:endParaRPr lang="en-US"/>
          </a:p>
        </p:txBody>
      </p:sp>
      <p:pic>
        <p:nvPicPr>
          <p:cNvPr id="53252" name="Picture 4" descr="ERLcryoSchematicSm2C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85788"/>
            <a:ext cx="7337425" cy="558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Superconducting Test Stand Design    Tom Peterson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3D4CF2-0350-E547-8B39-4A2012EF9CE1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474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SRF horizontal test stand </a:t>
            </a:r>
            <a:br>
              <a:rPr lang="en-US" smtClean="0">
                <a:cs typeface="+mj-cs"/>
              </a:rPr>
            </a:br>
            <a:r>
              <a:rPr lang="en-US" sz="2400" smtClean="0">
                <a:cs typeface="+mj-cs"/>
              </a:rPr>
              <a:t>Cornell SRF cavity test cryostat</a:t>
            </a:r>
            <a:endParaRPr lang="en-US" smtClean="0">
              <a:cs typeface="+mj-cs"/>
            </a:endParaRPr>
          </a:p>
        </p:txBody>
      </p:sp>
      <p:pic>
        <p:nvPicPr>
          <p:cNvPr id="54277" name="Picture 3" descr="CornellTestCryost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16088"/>
            <a:ext cx="5943600" cy="445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4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05600" y="1752600"/>
            <a:ext cx="1981200" cy="4343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Helium supply from left into end of cryostat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Superconducting Test Stand Design    Tom Peterson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B97B4-A0F0-F345-BC6A-39DEE5F65E40}" type="slidenum">
              <a:rPr lang="en-US"/>
              <a:pPr>
                <a:defRPr/>
              </a:pPr>
              <a:t>42</a:t>
            </a:fld>
            <a:endParaRPr lang="en-US"/>
          </a:p>
        </p:txBody>
      </p:sp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SRF cryomodule test stand </a:t>
            </a:r>
            <a:br>
              <a:rPr lang="en-US" smtClean="0">
                <a:cs typeface="+mj-cs"/>
              </a:rPr>
            </a:br>
            <a:r>
              <a:rPr lang="en-US" sz="2400" smtClean="0">
                <a:cs typeface="+mj-cs"/>
              </a:rPr>
              <a:t>KEK STF feed box</a:t>
            </a:r>
            <a:endParaRPr lang="en-US" smtClean="0">
              <a:cs typeface="+mj-cs"/>
            </a:endParaRPr>
          </a:p>
        </p:txBody>
      </p:sp>
      <p:pic>
        <p:nvPicPr>
          <p:cNvPr id="55301" name="Picture 3" descr="KEK-STF-FeedB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641475"/>
            <a:ext cx="6043612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Superconducting Test Stand Design    Tom Peterson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AF1CA0-D38F-EE4A-9E37-60F612D3ECBD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4812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876800" y="609600"/>
            <a:ext cx="3962400" cy="2133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j-cs"/>
              </a:rPr>
              <a:t>SRF Cryomodule Test Stand -- DESY - 1</a:t>
            </a:r>
            <a:endParaRPr lang="en-US" smtClean="0">
              <a:cs typeface="+mj-cs"/>
            </a:endParaRPr>
          </a:p>
        </p:txBody>
      </p:sp>
      <p:pic>
        <p:nvPicPr>
          <p:cNvPr id="56325" name="Picture 1028" descr="IMG_09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4433888" cy="591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285" name="Rectangle 1029"/>
          <p:cNvSpPr>
            <a:spLocks noGrp="1" noChangeArrowheads="1"/>
          </p:cNvSpPr>
          <p:nvPr>
            <p:ph type="body" idx="1"/>
          </p:nvPr>
        </p:nvSpPr>
        <p:spPr>
          <a:xfrm>
            <a:off x="4953000" y="2895600"/>
            <a:ext cx="3505200" cy="3200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Feed box 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Cryogenic connections to cryoplant out through top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Superconducting Test Stand Design    Tom Peterson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912C2C-803A-1E42-8ED9-7D9F76B21328}" type="slidenum">
              <a:rPr lang="en-US"/>
              <a:pPr>
                <a:defRPr/>
              </a:pPr>
              <a:t>44</a:t>
            </a:fld>
            <a:endParaRPr lang="en-US"/>
          </a:p>
        </p:txBody>
      </p:sp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j-cs"/>
              </a:rPr>
              <a:t>Cryomodule Test Stand -- DESY - 2</a:t>
            </a:r>
            <a:endParaRPr lang="en-US" smtClean="0">
              <a:cs typeface="+mj-cs"/>
            </a:endParaRPr>
          </a:p>
        </p:txBody>
      </p:sp>
      <p:sp>
        <p:nvSpPr>
          <p:cNvPr id="4823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172200" y="1676400"/>
            <a:ext cx="2743200" cy="4419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Feed box and connection to feed interconnect 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Note similar configuration to Cornell and KEK</a:t>
            </a:r>
          </a:p>
        </p:txBody>
      </p:sp>
      <p:pic>
        <p:nvPicPr>
          <p:cNvPr id="57350" name="Picture 5" descr="IMG_09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5791200" cy="434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Superconducting Test Stand Design    Tom Peterson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445630-D83F-0944-9B8C-0E933265B66E}" type="slidenum">
              <a:rPr lang="en-US"/>
              <a:pPr>
                <a:defRPr/>
              </a:pPr>
              <a:t>45</a:t>
            </a:fld>
            <a:endParaRPr lang="en-US"/>
          </a:p>
        </p:txBody>
      </p:sp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j-cs"/>
              </a:rPr>
              <a:t>Cryomodule Test Stand -- DESY - 3</a:t>
            </a:r>
            <a:endParaRPr lang="en-US" smtClean="0">
              <a:cs typeface="+mj-cs"/>
            </a:endParaRPr>
          </a:p>
        </p:txBody>
      </p:sp>
      <p:pic>
        <p:nvPicPr>
          <p:cNvPr id="58373" name="Picture 4" descr="IMG_09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5867400" cy="439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33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477000" y="1752600"/>
            <a:ext cx="2362200" cy="4343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cs typeface="+mn-cs"/>
              </a:rPr>
              <a:t>Feed-end interconnect</a:t>
            </a:r>
          </a:p>
          <a:p>
            <a:pPr eaLnBrk="1" hangingPunct="1">
              <a:defRPr/>
            </a:pPr>
            <a:r>
              <a:rPr lang="en-US" sz="2800" smtClean="0">
                <a:cs typeface="+mn-cs"/>
              </a:rPr>
              <a:t>1 m dia </a:t>
            </a:r>
          </a:p>
          <a:p>
            <a:pPr eaLnBrk="1" hangingPunct="1">
              <a:defRPr/>
            </a:pPr>
            <a:r>
              <a:rPr lang="en-US" sz="2800" smtClean="0">
                <a:cs typeface="+mn-cs"/>
              </a:rPr>
              <a:t>Bellows slide back for access</a:t>
            </a:r>
            <a:endParaRPr lang="en-US" smtClean="0">
              <a:cs typeface="+mn-c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Superconducting Test Stand Design    Tom Peterson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92126A-9F47-DE4B-88C6-608410C5F409}" type="slidenum">
              <a:rPr lang="en-US"/>
              <a:pPr>
                <a:defRPr/>
              </a:pPr>
              <a:t>46</a:t>
            </a:fld>
            <a:endParaRPr lang="en-US"/>
          </a:p>
        </p:txBody>
      </p:sp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j-cs"/>
              </a:rPr>
              <a:t>Cryomodule Test Stand -- DESY - 4</a:t>
            </a:r>
            <a:endParaRPr lang="en-US" smtClean="0">
              <a:cs typeface="+mj-cs"/>
            </a:endParaRPr>
          </a:p>
        </p:txBody>
      </p:sp>
      <p:pic>
        <p:nvPicPr>
          <p:cNvPr id="59397" name="Picture 5" descr="IMG_09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39888"/>
            <a:ext cx="5867400" cy="439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435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324600" y="1676400"/>
            <a:ext cx="2514600" cy="441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cs typeface="+mn-cs"/>
              </a:rPr>
              <a:t>Cryomodule on test stand </a:t>
            </a:r>
          </a:p>
          <a:p>
            <a:pPr eaLnBrk="1" hangingPunct="1">
              <a:defRPr/>
            </a:pPr>
            <a:r>
              <a:rPr lang="en-US" sz="2800" smtClean="0">
                <a:cs typeface="+mn-cs"/>
              </a:rPr>
              <a:t>RF distribution under platform</a:t>
            </a:r>
            <a:endParaRPr lang="en-US" smtClean="0">
              <a:cs typeface="+mn-c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Superconducting Test Stand Design    Tom Peterson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32F9EE-C32D-1245-AB8D-C6509B7A70D5}" type="slidenum">
              <a:rPr lang="en-US"/>
              <a:pPr>
                <a:defRPr/>
              </a:pPr>
              <a:t>47</a:t>
            </a:fld>
            <a:endParaRPr lang="en-US"/>
          </a:p>
        </p:txBody>
      </p:sp>
      <p:sp>
        <p:nvSpPr>
          <p:cNvPr id="48537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>
                <a:cs typeface="+mj-cs"/>
              </a:rPr>
              <a:t>Cryomodule Test Stand -- DESY - 5</a:t>
            </a:r>
            <a:endParaRPr lang="en-US" smtClean="0">
              <a:cs typeface="+mj-cs"/>
            </a:endParaRPr>
          </a:p>
        </p:txBody>
      </p:sp>
      <p:pic>
        <p:nvPicPr>
          <p:cNvPr id="60421" name="Picture 1027" descr="CMTF-DES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39888"/>
            <a:ext cx="5791200" cy="434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5380" name="Rectangle 1028"/>
          <p:cNvSpPr>
            <a:spLocks noGrp="1" noChangeArrowheads="1"/>
          </p:cNvSpPr>
          <p:nvPr>
            <p:ph type="body" idx="1"/>
          </p:nvPr>
        </p:nvSpPr>
        <p:spPr>
          <a:xfrm>
            <a:off x="6248400" y="1676400"/>
            <a:ext cx="2667000" cy="4419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Test stand with cryomodule removed 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View from turnaround end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Superconducting Test Stand Design    Tom Peterson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9F7249-3928-1B4D-BCCB-871E1DE8FFC7}" type="slidenum">
              <a:rPr lang="en-US"/>
              <a:pPr>
                <a:defRPr/>
              </a:pPr>
              <a:t>48</a:t>
            </a:fld>
            <a:endParaRPr lang="en-US"/>
          </a:p>
        </p:txBody>
      </p:sp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Horizontal magnet test stand </a:t>
            </a:r>
            <a:br>
              <a:rPr lang="en-US" smtClean="0">
                <a:cs typeface="+mj-cs"/>
              </a:rPr>
            </a:br>
            <a:r>
              <a:rPr lang="en-US" sz="2400" smtClean="0">
                <a:cs typeface="+mj-cs"/>
              </a:rPr>
              <a:t>Magnet test stands at Fermilab</a:t>
            </a:r>
            <a:endParaRPr lang="en-US" smtClean="0">
              <a:cs typeface="+mj-cs"/>
            </a:endParaRPr>
          </a:p>
        </p:txBody>
      </p:sp>
      <p:pic>
        <p:nvPicPr>
          <p:cNvPr id="61445" name="Picture 4" descr="Stands4-6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49400"/>
            <a:ext cx="7086600" cy="472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Superconducting Test Stand Design    Tom Peterson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D848D7-34AC-0146-9E8D-26A0B854B7CB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54886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Magnet </a:t>
            </a:r>
            <a:r>
              <a:rPr lang="ja-JP" altLang="en-US" smtClean="0">
                <a:latin typeface="Arial"/>
                <a:cs typeface="+mj-cs"/>
              </a:rPr>
              <a:t>“</a:t>
            </a:r>
            <a:r>
              <a:rPr lang="en-US" smtClean="0">
                <a:cs typeface="+mj-cs"/>
              </a:rPr>
              <a:t>test stand 5</a:t>
            </a:r>
            <a:r>
              <a:rPr lang="ja-JP" altLang="en-US" smtClean="0">
                <a:latin typeface="Arial"/>
                <a:cs typeface="+mj-cs"/>
              </a:rPr>
              <a:t>”</a:t>
            </a:r>
            <a:endParaRPr lang="en-US" smtClean="0">
              <a:cs typeface="+mj-cs"/>
            </a:endParaRPr>
          </a:p>
        </p:txBody>
      </p:sp>
      <p:sp>
        <p:nvSpPr>
          <p:cNvPr id="5488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Our first superfluid magnet test stand at Fermilab, in the 1980</a:t>
            </a:r>
            <a:r>
              <a:rPr lang="ja-JP" altLang="en-US" smtClean="0">
                <a:latin typeface="Arial"/>
                <a:cs typeface="+mn-cs"/>
              </a:rPr>
              <a:t>’</a:t>
            </a:r>
            <a:r>
              <a:rPr lang="en-US" smtClean="0">
                <a:cs typeface="+mn-cs"/>
              </a:rPr>
              <a:t>s 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Provided stagnant or forced flow operation 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4.5 K to 1.8 K 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Illustrates use of local test stand heat exchangers in combination with large warm vacuum pumps to provide sub-lambda helium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Superconducting Test Stand Design    Tom Peterson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EA8AB7-C1D9-ED42-A272-47B33AAE9ABF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56388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Saturated bath dewar</a:t>
            </a:r>
          </a:p>
        </p:txBody>
      </p:sp>
      <p:pic>
        <p:nvPicPr>
          <p:cNvPr id="378885" name="Picture 5" descr="VTS-topSectio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2325" y="1447800"/>
            <a:ext cx="2225675" cy="34258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7888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09600"/>
            <a:ext cx="1885950" cy="567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7888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4283075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Superconducting Test Stand Design    Tom Peterson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BA828E-6F06-EA4B-A025-DCDA84E09C5E}" type="slidenum">
              <a:rPr lang="en-US"/>
              <a:pPr>
                <a:defRPr/>
              </a:pPr>
              <a:t>50</a:t>
            </a:fld>
            <a:endParaRPr lang="en-US"/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53340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>
                <a:cs typeface="+mj-cs"/>
              </a:rPr>
              <a:t>Superfluid magnet test stand 5</a:t>
            </a:r>
            <a:endParaRPr lang="en-US" smtClean="0">
              <a:cs typeface="+mj-cs"/>
            </a:endParaRPr>
          </a:p>
        </p:txBody>
      </p:sp>
      <p:pic>
        <p:nvPicPr>
          <p:cNvPr id="63493" name="Picture 3" descr="St5schematic-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33400"/>
            <a:ext cx="8966200" cy="577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Superconducting Test Stand Design    Tom Peterson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6695E6-D253-9140-8773-CD38DC0FA983}" type="slidenum">
              <a:rPr lang="en-US"/>
              <a:pPr>
                <a:defRPr/>
              </a:pPr>
              <a:t>51</a:t>
            </a:fld>
            <a:endParaRPr lang="en-US"/>
          </a:p>
        </p:txBody>
      </p:sp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609600"/>
            <a:ext cx="40386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Feed box for LHC magnet test</a:t>
            </a:r>
          </a:p>
        </p:txBody>
      </p:sp>
      <p:pic>
        <p:nvPicPr>
          <p:cNvPr id="64517" name="Picture 3" descr="Stand4FeedBoxMod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4205288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3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48200" y="2286000"/>
            <a:ext cx="3810000" cy="3810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Essentially a double-bath with a horizontal extension 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Current leads and instrumentation in on the top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Superconducting Test Stand Design    Tom Peterson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44F8C-1337-CA44-ADC0-C11F2D09EEF6}" type="slidenum">
              <a:rPr lang="en-US"/>
              <a:pPr>
                <a:defRPr/>
              </a:pPr>
              <a:t>52</a:t>
            </a:fld>
            <a:endParaRPr lang="en-US"/>
          </a:p>
        </p:txBody>
      </p:sp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Horizontal magnet test stand </a:t>
            </a:r>
            <a:br>
              <a:rPr lang="en-US" smtClean="0">
                <a:cs typeface="+mj-cs"/>
              </a:rPr>
            </a:br>
            <a:r>
              <a:rPr lang="en-US" sz="2400" smtClean="0">
                <a:cs typeface="+mj-cs"/>
              </a:rPr>
              <a:t>LHC magnet test stand at Fermilab</a:t>
            </a:r>
            <a:endParaRPr lang="en-US" smtClean="0">
              <a:cs typeface="+mj-cs"/>
            </a:endParaRPr>
          </a:p>
        </p:txBody>
      </p:sp>
      <p:pic>
        <p:nvPicPr>
          <p:cNvPr id="65541" name="Picture 4" descr="DCP_4813sLHCmag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50988"/>
            <a:ext cx="693420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Superconducting Test Stand Design    Tom Peterson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A7F3D-4DDB-CB47-B551-AE5ED0E455E8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Long pipe cool-down with SF</a:t>
            </a:r>
          </a:p>
        </p:txBody>
      </p:sp>
      <p:graphicFrame>
        <p:nvGraphicFramePr>
          <p:cNvPr id="66565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52400" y="1371600"/>
          <a:ext cx="5638800" cy="486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01" name="Document" r:id="rId3" imgW="5486400" imgH="4737100" progId="Word.Document.8">
                  <p:embed/>
                </p:oleObj>
              </mc:Choice>
              <mc:Fallback>
                <p:oleObj name="Document" r:id="rId3" imgW="5486400" imgH="473710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371600"/>
                        <a:ext cx="5638800" cy="486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3573" name="Text Box 5"/>
          <p:cNvSpPr txBox="1">
            <a:spLocks noChangeArrowheads="1"/>
          </p:cNvSpPr>
          <p:nvPr/>
        </p:nvSpPr>
        <p:spPr bwMode="auto">
          <a:xfrm>
            <a:off x="5562600" y="4495800"/>
            <a:ext cx="295116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Temperature in a large</a:t>
            </a:r>
          </a:p>
          <a:p>
            <a:pPr>
              <a:defRPr/>
            </a:pPr>
            <a:r>
              <a:rPr lang="en-US">
                <a:cs typeface="+mn-cs"/>
              </a:rPr>
              <a:t>volume of subcooled </a:t>
            </a:r>
          </a:p>
          <a:p>
            <a:pPr>
              <a:defRPr/>
            </a:pPr>
            <a:r>
              <a:rPr lang="en-US">
                <a:cs typeface="+mn-cs"/>
              </a:rPr>
              <a:t>liquid helium, slowly </a:t>
            </a:r>
          </a:p>
          <a:p>
            <a:pPr>
              <a:defRPr/>
            </a:pPr>
            <a:r>
              <a:rPr lang="en-US">
                <a:cs typeface="+mn-cs"/>
              </a:rPr>
              <a:t>warming up</a:t>
            </a:r>
          </a:p>
        </p:txBody>
      </p:sp>
      <p:sp>
        <p:nvSpPr>
          <p:cNvPr id="493574" name="Text Box 6"/>
          <p:cNvSpPr txBox="1">
            <a:spLocks noChangeArrowheads="1"/>
          </p:cNvSpPr>
          <p:nvPr/>
        </p:nvSpPr>
        <p:spPr bwMode="auto">
          <a:xfrm>
            <a:off x="5562600" y="1600200"/>
            <a:ext cx="3070225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FF0000"/>
                </a:solidFill>
                <a:cs typeface="+mn-cs"/>
              </a:rPr>
              <a:t>Temperature at the far </a:t>
            </a:r>
          </a:p>
          <a:p>
            <a:pPr>
              <a:defRPr/>
            </a:pPr>
            <a:r>
              <a:rPr lang="en-US">
                <a:solidFill>
                  <a:srgbClr val="FF0000"/>
                </a:solidFill>
                <a:cs typeface="+mn-cs"/>
              </a:rPr>
              <a:t>end of a 15 m long, </a:t>
            </a:r>
          </a:p>
          <a:p>
            <a:pPr>
              <a:defRPr/>
            </a:pPr>
            <a:r>
              <a:rPr lang="en-US">
                <a:solidFill>
                  <a:srgbClr val="FF0000"/>
                </a:solidFill>
                <a:cs typeface="+mn-cs"/>
              </a:rPr>
              <a:t>42 mm inner diameter, </a:t>
            </a:r>
          </a:p>
          <a:p>
            <a:pPr>
              <a:defRPr/>
            </a:pPr>
            <a:r>
              <a:rPr lang="en-US">
                <a:solidFill>
                  <a:srgbClr val="FF0000"/>
                </a:solidFill>
                <a:cs typeface="+mn-cs"/>
              </a:rPr>
              <a:t>Cool-down line, with a </a:t>
            </a:r>
          </a:p>
          <a:p>
            <a:pPr>
              <a:defRPr/>
            </a:pPr>
            <a:r>
              <a:rPr lang="en-US">
                <a:solidFill>
                  <a:srgbClr val="FF0000"/>
                </a:solidFill>
                <a:cs typeface="+mn-cs"/>
              </a:rPr>
              <a:t>small heat input at </a:t>
            </a:r>
          </a:p>
          <a:p>
            <a:pPr>
              <a:defRPr/>
            </a:pPr>
            <a:r>
              <a:rPr lang="en-US">
                <a:solidFill>
                  <a:srgbClr val="FF0000"/>
                </a:solidFill>
                <a:cs typeface="+mn-cs"/>
              </a:rPr>
              <a:t>the far end</a:t>
            </a:r>
            <a:endParaRPr lang="en-US">
              <a:cs typeface="+mn-cs"/>
            </a:endParaRPr>
          </a:p>
        </p:txBody>
      </p:sp>
      <p:sp>
        <p:nvSpPr>
          <p:cNvPr id="493575" name="Line 7"/>
          <p:cNvSpPr>
            <a:spLocks noChangeShapeType="1"/>
          </p:cNvSpPr>
          <p:nvPr/>
        </p:nvSpPr>
        <p:spPr bwMode="auto">
          <a:xfrm flipH="1" flipV="1">
            <a:off x="4572000" y="4572000"/>
            <a:ext cx="990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93576" name="Line 8"/>
          <p:cNvSpPr>
            <a:spLocks noChangeShapeType="1"/>
          </p:cNvSpPr>
          <p:nvPr/>
        </p:nvSpPr>
        <p:spPr bwMode="auto">
          <a:xfrm flipH="1">
            <a:off x="3810000" y="2362200"/>
            <a:ext cx="1828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Superconducting Test Stand Design    Tom Peterson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A0998-DA12-A346-8C80-987609ABD414}" type="slidenum">
              <a:rPr lang="en-US"/>
              <a:pPr>
                <a:defRPr/>
              </a:pPr>
              <a:t>54</a:t>
            </a:fld>
            <a:endParaRPr lang="en-US"/>
          </a:p>
        </p:txBody>
      </p:sp>
      <p:sp>
        <p:nvSpPr>
          <p:cNvPr id="5099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>
                <a:cs typeface="+mj-cs"/>
              </a:rPr>
              <a:t>More long-pipe temperatures </a:t>
            </a:r>
            <a:br>
              <a:rPr lang="en-US" sz="3200" smtClean="0">
                <a:cs typeface="+mj-cs"/>
              </a:rPr>
            </a:br>
            <a:r>
              <a:rPr lang="en-US" sz="3200" smtClean="0">
                <a:cs typeface="+mj-cs"/>
              </a:rPr>
              <a:t>during cool-down and warm-up</a:t>
            </a:r>
            <a:endParaRPr lang="en-US" smtClean="0">
              <a:cs typeface="+mj-cs"/>
            </a:endParaRPr>
          </a:p>
        </p:txBody>
      </p:sp>
      <p:graphicFrame>
        <p:nvGraphicFramePr>
          <p:cNvPr id="67589" name="Object 1027"/>
          <p:cNvGraphicFramePr>
            <a:graphicFrameLocks noChangeAspect="1"/>
          </p:cNvGraphicFramePr>
          <p:nvPr/>
        </p:nvGraphicFramePr>
        <p:xfrm>
          <a:off x="228600" y="1447800"/>
          <a:ext cx="5487988" cy="475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22" name="Document" r:id="rId3" imgW="5486400" imgH="4749800" progId="Word.Document.8">
                  <p:embed/>
                </p:oleObj>
              </mc:Choice>
              <mc:Fallback>
                <p:oleObj name="Document" r:id="rId3" imgW="5486400" imgH="4749800" progId="Word.Document.8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447800"/>
                        <a:ext cx="5487988" cy="475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9956" name="Text Box 1028"/>
          <p:cNvSpPr txBox="1">
            <a:spLocks noChangeArrowheads="1"/>
          </p:cNvSpPr>
          <p:nvPr/>
        </p:nvSpPr>
        <p:spPr bwMode="auto">
          <a:xfrm>
            <a:off x="5546725" y="1736725"/>
            <a:ext cx="3444875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000">
                <a:latin typeface="Times New Roman" charset="0"/>
                <a:cs typeface="+mn-cs"/>
              </a:rPr>
              <a:t>Plot shows temperature </a:t>
            </a:r>
          </a:p>
          <a:p>
            <a:pPr>
              <a:defRPr/>
            </a:pPr>
            <a:r>
              <a:rPr lang="en-US" sz="2000">
                <a:latin typeface="Times New Roman" charset="0"/>
                <a:cs typeface="+mn-cs"/>
              </a:rPr>
              <a:t>history over two days, </a:t>
            </a:r>
          </a:p>
          <a:p>
            <a:pPr>
              <a:defRPr/>
            </a:pPr>
            <a:r>
              <a:rPr lang="en-US" sz="2000">
                <a:latin typeface="Times New Roman" charset="0"/>
                <a:cs typeface="+mn-cs"/>
              </a:rPr>
              <a:t>consisting of a forced-flow </a:t>
            </a:r>
          </a:p>
          <a:p>
            <a:pPr>
              <a:defRPr/>
            </a:pPr>
            <a:r>
              <a:rPr lang="en-US" sz="2000">
                <a:latin typeface="Times New Roman" charset="0"/>
                <a:cs typeface="+mn-cs"/>
              </a:rPr>
              <a:t>filling at 4.5 K early </a:t>
            </a:r>
          </a:p>
          <a:p>
            <a:pPr>
              <a:defRPr/>
            </a:pPr>
            <a:r>
              <a:rPr lang="en-US" sz="2000">
                <a:latin typeface="Times New Roman" charset="0"/>
                <a:cs typeface="+mn-cs"/>
              </a:rPr>
              <a:t>December 2, cool-down </a:t>
            </a:r>
          </a:p>
          <a:p>
            <a:pPr>
              <a:defRPr/>
            </a:pPr>
            <a:r>
              <a:rPr lang="en-US" sz="2000">
                <a:latin typeface="Times New Roman" charset="0"/>
                <a:cs typeface="+mn-cs"/>
              </a:rPr>
              <a:t>from 4.5 K to 1.9 K in </a:t>
            </a:r>
          </a:p>
          <a:p>
            <a:pPr>
              <a:defRPr/>
            </a:pPr>
            <a:r>
              <a:rPr lang="en-US" sz="2000">
                <a:latin typeface="Times New Roman" charset="0"/>
                <a:cs typeface="+mn-cs"/>
              </a:rPr>
              <a:t>stagnant helium, a quench </a:t>
            </a:r>
          </a:p>
          <a:p>
            <a:pPr>
              <a:defRPr/>
            </a:pPr>
            <a:r>
              <a:rPr lang="en-US" sz="2000">
                <a:latin typeface="Times New Roman" charset="0"/>
                <a:cs typeface="+mn-cs"/>
              </a:rPr>
              <a:t>and recovery the evening </a:t>
            </a:r>
          </a:p>
          <a:p>
            <a:pPr>
              <a:defRPr/>
            </a:pPr>
            <a:r>
              <a:rPr lang="en-US" sz="2000">
                <a:latin typeface="Times New Roman" charset="0"/>
                <a:cs typeface="+mn-cs"/>
              </a:rPr>
              <a:t>of the 2nd, an overnight </a:t>
            </a:r>
          </a:p>
          <a:p>
            <a:pPr>
              <a:defRPr/>
            </a:pPr>
            <a:r>
              <a:rPr lang="en-US" sz="2000">
                <a:latin typeface="Times New Roman" charset="0"/>
                <a:cs typeface="+mn-cs"/>
              </a:rPr>
              <a:t>warm-up, cool-down the </a:t>
            </a:r>
          </a:p>
          <a:p>
            <a:pPr>
              <a:defRPr/>
            </a:pPr>
            <a:r>
              <a:rPr lang="en-US" sz="2000">
                <a:latin typeface="Times New Roman" charset="0"/>
                <a:cs typeface="+mn-cs"/>
              </a:rPr>
              <a:t>morning of the 3</a:t>
            </a:r>
            <a:r>
              <a:rPr lang="en-US" sz="2000" baseline="30000">
                <a:latin typeface="Times New Roman" charset="0"/>
                <a:cs typeface="+mn-cs"/>
              </a:rPr>
              <a:t>rd</a:t>
            </a:r>
            <a:r>
              <a:rPr lang="en-US" sz="2000">
                <a:latin typeface="Times New Roman" charset="0"/>
                <a:cs typeface="+mn-cs"/>
              </a:rPr>
              <a:t>, and </a:t>
            </a:r>
          </a:p>
          <a:p>
            <a:pPr>
              <a:defRPr/>
            </a:pPr>
            <a:r>
              <a:rPr lang="en-US" sz="2000">
                <a:latin typeface="Times New Roman" charset="0"/>
                <a:cs typeface="+mn-cs"/>
              </a:rPr>
              <a:t>finishing with a quench </a:t>
            </a:r>
          </a:p>
          <a:p>
            <a:pPr>
              <a:defRPr/>
            </a:pPr>
            <a:r>
              <a:rPr lang="en-US" sz="2000">
                <a:latin typeface="Times New Roman" charset="0"/>
                <a:cs typeface="+mn-cs"/>
              </a:rPr>
              <a:t>the afternoon of the 3</a:t>
            </a:r>
            <a:r>
              <a:rPr lang="en-US" sz="2000" baseline="30000">
                <a:latin typeface="Times New Roman" charset="0"/>
                <a:cs typeface="+mn-cs"/>
              </a:rPr>
              <a:t>rd</a:t>
            </a:r>
            <a:r>
              <a:rPr lang="en-US" sz="2000">
                <a:latin typeface="Times New Roman" charset="0"/>
                <a:cs typeface="+mn-cs"/>
              </a:rPr>
              <a:t>.</a:t>
            </a:r>
            <a:r>
              <a:rPr lang="en-US">
                <a:latin typeface="Times New Roman" charset="0"/>
                <a:cs typeface="+mn-cs"/>
              </a:rPr>
              <a:t>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Superconducting Test Stand Design    Tom Peterson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93F64-E9E5-E74D-9792-84523C1EE6BE}" type="slidenum">
              <a:rPr lang="en-US"/>
              <a:pPr>
                <a:defRPr/>
              </a:pPr>
              <a:t>55</a:t>
            </a:fld>
            <a:endParaRPr lang="en-US"/>
          </a:p>
        </p:txBody>
      </p:sp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0" y="609600"/>
            <a:ext cx="34290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Superflluid check valve </a:t>
            </a:r>
          </a:p>
        </p:txBody>
      </p:sp>
      <p:pic>
        <p:nvPicPr>
          <p:cNvPr id="68613" name="Picture 4" descr="SFcheckValve-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152400"/>
            <a:ext cx="410527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35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724400" y="2133600"/>
            <a:ext cx="3733800" cy="4038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Long, conical seal for long heat flow path 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Tiny, axial through-hole for pressure equalization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Superconducting Test Stand Design    Tom Peterson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A44579-F655-F94C-B634-4F23871F61D2}" type="slidenum">
              <a:rPr lang="en-US"/>
              <a:pPr>
                <a:defRPr/>
              </a:pPr>
              <a:t>56</a:t>
            </a:fld>
            <a:endParaRPr lang="en-US"/>
          </a:p>
        </p:txBody>
      </p:sp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Procurement strategies</a:t>
            </a:r>
          </a:p>
        </p:txBody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Design and build in-house 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Design and procure </a:t>
            </a:r>
            <a:r>
              <a:rPr lang="ja-JP" altLang="en-US" smtClean="0">
                <a:latin typeface="Arial"/>
                <a:cs typeface="+mn-cs"/>
              </a:rPr>
              <a:t>“</a:t>
            </a:r>
            <a:r>
              <a:rPr lang="en-US" smtClean="0">
                <a:cs typeface="+mn-cs"/>
              </a:rPr>
              <a:t>to print</a:t>
            </a:r>
            <a:r>
              <a:rPr lang="ja-JP" altLang="en-US" smtClean="0">
                <a:latin typeface="Arial"/>
                <a:cs typeface="+mn-cs"/>
              </a:rPr>
              <a:t>”</a:t>
            </a:r>
            <a:r>
              <a:rPr lang="en-US" smtClean="0">
                <a:cs typeface="+mn-cs"/>
              </a:rPr>
              <a:t> 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Detail interfaces and critical areas but not entire object -- procure to spec</a:t>
            </a:r>
            <a:r>
              <a:rPr lang="ja-JP" altLang="en-US" smtClean="0">
                <a:latin typeface="Arial"/>
                <a:cs typeface="+mn-cs"/>
              </a:rPr>
              <a:t>’</a:t>
            </a:r>
            <a:r>
              <a:rPr lang="en-US" smtClean="0">
                <a:cs typeface="+mn-cs"/>
              </a:rPr>
              <a:t>s and drawings 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Performance specification with only a few key interfaces detailed 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Superconducting Test Stand Design    Tom Peterson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836B93-CB3F-F74A-9D38-B15793597F74}" type="slidenum">
              <a:rPr lang="en-US"/>
              <a:pPr>
                <a:defRPr/>
              </a:pPr>
              <a:t>57</a:t>
            </a:fld>
            <a:endParaRPr lang="en-US"/>
          </a:p>
        </p:txBody>
      </p:sp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Procurement experience</a:t>
            </a:r>
          </a:p>
        </p:txBody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Test vessels and stands with end boxes are typically unique -- one or a few-of-a-kind 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Industry is small and specialized 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Designs often contain new, risky, or erroneous features </a:t>
            </a:r>
          </a:p>
          <a:p>
            <a:pPr eaLnBrk="1" hangingPunct="1">
              <a:defRPr/>
            </a:pPr>
            <a:r>
              <a:rPr lang="en-US" smtClean="0">
                <a:cs typeface="+mn-cs"/>
              </a:rPr>
              <a:t>Close collaboration with a vendor is critical </a:t>
            </a:r>
          </a:p>
          <a:p>
            <a:pPr lvl="1" eaLnBrk="1" hangingPunct="1">
              <a:defRPr/>
            </a:pPr>
            <a:r>
              <a:rPr lang="en-US" smtClean="0"/>
              <a:t>Frequent (once per week or more) inspections and meetings at the vendor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Superconducting Test Stand Design    Tom Peterson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2194F6-C77A-3E46-A668-5D238807C072}" type="slidenum">
              <a:rPr lang="en-US"/>
              <a:pPr>
                <a:defRPr/>
              </a:pPr>
              <a:t>58</a:t>
            </a:fld>
            <a:endParaRPr lang="en-US"/>
          </a:p>
        </p:txBody>
      </p:sp>
      <p:sp>
        <p:nvSpPr>
          <p:cNvPr id="471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6962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Design, procurement, installation time scale</a:t>
            </a:r>
          </a:p>
        </p:txBody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+mn-cs"/>
              </a:rPr>
              <a:t>Design of a new cryogenic box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0.5 or more man-years engineering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1.0 or more man-years drafting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Typically 6 - 9 months calendar time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+mn-cs"/>
              </a:rPr>
              <a:t>Procurement -- another 6 - 12 months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+mn-cs"/>
              </a:rPr>
              <a:t>Installation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Complexity of instrumentation, controls, interfaces are often underestimated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Several months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+mn-cs"/>
              </a:rPr>
              <a:t>Result -- two years or more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Superconducting Test Stand Design    Tom Peterson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586A88-3F98-9646-8E3B-A08CE439E410}" type="slidenum">
              <a:rPr lang="en-US"/>
              <a:pPr>
                <a:defRPr/>
              </a:pPr>
              <a:t>59</a:t>
            </a:fld>
            <a:endParaRPr lang="en-US"/>
          </a:p>
        </p:txBody>
      </p:sp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Operations</a:t>
            </a:r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n-cs"/>
              </a:rPr>
              <a:t>Common problems encountered </a:t>
            </a:r>
          </a:p>
          <a:p>
            <a:pPr lvl="1" eaLnBrk="1" hangingPunct="1">
              <a:defRPr/>
            </a:pPr>
            <a:r>
              <a:rPr lang="en-US" smtClean="0"/>
              <a:t>Warm gas in adds large amount of heat </a:t>
            </a:r>
          </a:p>
          <a:p>
            <a:pPr lvl="2" eaLnBrk="1" hangingPunct="1">
              <a:defRPr/>
            </a:pPr>
            <a:r>
              <a:rPr lang="en-US" smtClean="0"/>
              <a:t>A very small leak via a valve isolating warmer helium from the lower temperature system may be a hidden source of heat </a:t>
            </a:r>
          </a:p>
          <a:p>
            <a:pPr lvl="2" eaLnBrk="1" hangingPunct="1">
              <a:defRPr/>
            </a:pPr>
            <a:r>
              <a:rPr lang="en-US" smtClean="0"/>
              <a:t>1 mg/sec at 300 K ==&gt; 1.5 Watts to 4.5 K!    </a:t>
            </a:r>
          </a:p>
          <a:p>
            <a:pPr lvl="1" eaLnBrk="1" hangingPunct="1">
              <a:defRPr/>
            </a:pPr>
            <a:r>
              <a:rPr lang="en-US" smtClean="0"/>
              <a:t>Air leak in (contamination)</a:t>
            </a:r>
          </a:p>
          <a:p>
            <a:pPr lvl="2" eaLnBrk="1" hangingPunct="1">
              <a:defRPr/>
            </a:pPr>
            <a:r>
              <a:rPr lang="en-US" smtClean="0"/>
              <a:t>Subatmospheric operation for sub-4.2 K provides risk of air inleaks, especially through instrumentation and other seals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Superconducting Test Stand Design    Tom Peterson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467409-ABC8-F94D-A9C7-7D77B175CAAE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543749" name="Rectangle 5"/>
          <p:cNvSpPr>
            <a:spLocks noGrp="1" noChangeArrowheads="1"/>
          </p:cNvSpPr>
          <p:nvPr>
            <p:ph type="title"/>
          </p:nvPr>
        </p:nvSpPr>
        <p:spPr>
          <a:xfrm>
            <a:off x="3962400" y="609600"/>
            <a:ext cx="4495800" cy="1981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Saturated bath RF cavity test dewar </a:t>
            </a:r>
          </a:p>
        </p:txBody>
      </p:sp>
      <p:pic>
        <p:nvPicPr>
          <p:cNvPr id="24581" name="Picture 7" descr="VTCassembly-2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3395663" cy="661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3752" name="Text Box 8"/>
          <p:cNvSpPr txBox="1">
            <a:spLocks noChangeArrowheads="1"/>
          </p:cNvSpPr>
          <p:nvPr/>
        </p:nvSpPr>
        <p:spPr bwMode="auto">
          <a:xfrm>
            <a:off x="2971800" y="3429000"/>
            <a:ext cx="4016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>
                <a:cs typeface="+mn-cs"/>
              </a:rPr>
              <a:t>Supply helium phase separator</a:t>
            </a:r>
          </a:p>
        </p:txBody>
      </p:sp>
      <p:sp>
        <p:nvSpPr>
          <p:cNvPr id="543753" name="Text Box 9"/>
          <p:cNvSpPr txBox="1">
            <a:spLocks noChangeArrowheads="1"/>
          </p:cNvSpPr>
          <p:nvPr/>
        </p:nvSpPr>
        <p:spPr bwMode="auto">
          <a:xfrm>
            <a:off x="2971800" y="2438400"/>
            <a:ext cx="42560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4.5 K to 2 K heat exchanger </a:t>
            </a:r>
          </a:p>
          <a:p>
            <a:pPr>
              <a:defRPr/>
            </a:pPr>
            <a:r>
              <a:rPr lang="en-US">
                <a:cs typeface="+mn-cs"/>
              </a:rPr>
              <a:t>(pumped flow precooling supply)</a:t>
            </a:r>
          </a:p>
        </p:txBody>
      </p:sp>
      <p:sp>
        <p:nvSpPr>
          <p:cNvPr id="543754" name="Text Box 10"/>
          <p:cNvSpPr txBox="1">
            <a:spLocks noChangeArrowheads="1"/>
          </p:cNvSpPr>
          <p:nvPr/>
        </p:nvSpPr>
        <p:spPr bwMode="auto">
          <a:xfrm>
            <a:off x="2971800" y="4191000"/>
            <a:ext cx="4560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cs typeface="+mn-cs"/>
              </a:rPr>
              <a:t>Liquid helium space with RF cavity</a:t>
            </a:r>
          </a:p>
        </p:txBody>
      </p:sp>
      <p:sp>
        <p:nvSpPr>
          <p:cNvPr id="543755" name="Line 11"/>
          <p:cNvSpPr>
            <a:spLocks noChangeShapeType="1"/>
          </p:cNvSpPr>
          <p:nvPr/>
        </p:nvSpPr>
        <p:spPr bwMode="auto">
          <a:xfrm flipH="1">
            <a:off x="1371600" y="28194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43756" name="Line 12"/>
          <p:cNvSpPr>
            <a:spLocks noChangeShapeType="1"/>
          </p:cNvSpPr>
          <p:nvPr/>
        </p:nvSpPr>
        <p:spPr bwMode="auto">
          <a:xfrm flipH="1">
            <a:off x="1981200" y="36576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43757" name="Line 13"/>
          <p:cNvSpPr>
            <a:spLocks noChangeShapeType="1"/>
          </p:cNvSpPr>
          <p:nvPr/>
        </p:nvSpPr>
        <p:spPr bwMode="auto">
          <a:xfrm flipH="1">
            <a:off x="2438400" y="44196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Superconducting Test Stand Design    Tom Peterson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2E5371-5600-DA4B-B5C0-271B52A02965}" type="slidenum">
              <a:rPr lang="en-US"/>
              <a:pPr>
                <a:defRPr/>
              </a:pPr>
              <a:t>60</a:t>
            </a:fld>
            <a:endParaRPr lang="en-US"/>
          </a:p>
        </p:txBody>
      </p:sp>
      <p:sp>
        <p:nvSpPr>
          <p:cNvPr id="54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More about operations </a:t>
            </a:r>
          </a:p>
        </p:txBody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>
                <a:cs typeface="+mn-cs"/>
              </a:rPr>
              <a:t>Instrumentation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Often in doubt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i="1" smtClean="0"/>
              <a:t>In situ</a:t>
            </a:r>
            <a:r>
              <a:rPr lang="en-US" smtClean="0"/>
              <a:t> checks like at a phase change can provide verification of temperatures and pressures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We generally allow a period of </a:t>
            </a:r>
            <a:r>
              <a:rPr lang="ja-JP" altLang="en-US" smtClean="0">
                <a:latin typeface="Arial"/>
              </a:rPr>
              <a:t>“</a:t>
            </a:r>
            <a:r>
              <a:rPr lang="en-US" smtClean="0"/>
              <a:t>thermal studies</a:t>
            </a:r>
            <a:r>
              <a:rPr lang="ja-JP" altLang="en-US" smtClean="0">
                <a:latin typeface="Arial"/>
              </a:rPr>
              <a:t>”</a:t>
            </a:r>
            <a:r>
              <a:rPr lang="en-US" smtClean="0"/>
              <a:t> upon startup of a new test system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mtClean="0"/>
              <a:t>Check instrumention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mtClean="0"/>
              <a:t>Review operating procedures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mtClean="0"/>
              <a:t>Verify thermal performance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Superconducting Test Stand Design    Tom Peterson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4315FC-9722-A64D-A806-BE00DA17C474}" type="slidenum">
              <a:rPr lang="en-US"/>
              <a:pPr>
                <a:defRPr/>
              </a:pPr>
              <a:t>61</a:t>
            </a:fld>
            <a:endParaRPr lang="en-US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References 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dirty="0" smtClean="0">
                <a:cs typeface="+mn-cs"/>
              </a:rPr>
              <a:t>More information about </a:t>
            </a:r>
            <a:r>
              <a:rPr lang="en-US" sz="2000" dirty="0" err="1" smtClean="0">
                <a:cs typeface="+mn-cs"/>
              </a:rPr>
              <a:t>Fermilab’s</a:t>
            </a:r>
            <a:r>
              <a:rPr lang="en-US" sz="2000" dirty="0" smtClean="0">
                <a:cs typeface="+mn-cs"/>
              </a:rPr>
              <a:t> and other test stands may be found in Cryogenic Engineering Conference (CEC) and International Cryogenic Engineering Conference (ICEC) proceedings. </a:t>
            </a:r>
          </a:p>
          <a:p>
            <a:pPr eaLnBrk="1" hangingPunct="1">
              <a:defRPr/>
            </a:pPr>
            <a:r>
              <a:rPr lang="en-US" sz="2000" dirty="0" smtClean="0">
                <a:cs typeface="+mn-cs"/>
              </a:rPr>
              <a:t>Here is a sample for </a:t>
            </a:r>
            <a:r>
              <a:rPr lang="en-US" sz="2000" dirty="0" err="1" smtClean="0">
                <a:cs typeface="+mn-cs"/>
              </a:rPr>
              <a:t>Fermilab</a:t>
            </a:r>
            <a:r>
              <a:rPr lang="en-US" sz="2000" dirty="0" smtClean="0">
                <a:cs typeface="+mn-cs"/>
              </a:rPr>
              <a:t>: </a:t>
            </a:r>
          </a:p>
          <a:p>
            <a:pPr lvl="1" eaLnBrk="1" hangingPunct="1">
              <a:defRPr/>
            </a:pPr>
            <a:r>
              <a:rPr lang="en-US" sz="1800" dirty="0" smtClean="0"/>
              <a:t>P.O. Mazur and T.J. Peterson, “A Cryogenic Test Stand for Full Length SSC Magnets with Superfluid Capability,” Advances in Cryogenic Engineering, Volume 35A, pg</a:t>
            </a:r>
            <a:r>
              <a:rPr lang="en-US" sz="1800" dirty="0"/>
              <a:t>. </a:t>
            </a:r>
            <a:r>
              <a:rPr lang="en-US" sz="1800" dirty="0" smtClean="0"/>
              <a:t>785.</a:t>
            </a:r>
            <a:endParaRPr lang="en-US" sz="1800" dirty="0"/>
          </a:p>
          <a:p>
            <a:pPr lvl="1" eaLnBrk="1" hangingPunct="1">
              <a:defRPr/>
            </a:pPr>
            <a:r>
              <a:rPr lang="en-US" sz="1800" dirty="0" smtClean="0"/>
              <a:t>T. J. Peterson, et al, “A 1400 Liter 1.8 K Test Facility,” Advances </a:t>
            </a:r>
            <a:r>
              <a:rPr lang="en-US" sz="1800" dirty="0"/>
              <a:t>in Cryogenic Engineering, Volume </a:t>
            </a:r>
            <a:r>
              <a:rPr lang="en-US" sz="1800" dirty="0" smtClean="0"/>
              <a:t>43A</a:t>
            </a:r>
            <a:r>
              <a:rPr lang="en-US" sz="1800" dirty="0"/>
              <a:t>, pg. </a:t>
            </a:r>
            <a:r>
              <a:rPr lang="en-US" sz="1800" dirty="0" smtClean="0"/>
              <a:t>541. </a:t>
            </a:r>
          </a:p>
          <a:p>
            <a:pPr lvl="1" eaLnBrk="1" hangingPunct="1">
              <a:defRPr/>
            </a:pPr>
            <a:r>
              <a:rPr lang="en-US" sz="1800" dirty="0" smtClean="0"/>
              <a:t> R.H. </a:t>
            </a:r>
            <a:r>
              <a:rPr lang="en-US" sz="1800" dirty="0" err="1" smtClean="0"/>
              <a:t>Carcagno</a:t>
            </a:r>
            <a:r>
              <a:rPr lang="en-US" sz="1800" dirty="0" smtClean="0"/>
              <a:t>, et al, “A Cryogenic Test Stand for LHC </a:t>
            </a:r>
            <a:r>
              <a:rPr lang="en-US" sz="1800" dirty="0" err="1" smtClean="0"/>
              <a:t>Quadrupole</a:t>
            </a:r>
            <a:r>
              <a:rPr lang="en-US" sz="1800" dirty="0" smtClean="0"/>
              <a:t> Magnets,” Advances in Cryogenic Engineering, Volume 49A, pg. 225.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Superconducting Test Stand Design    Tom Peterson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022A65-C9D9-D64C-B051-6703191F7C25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45568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Saturated bath dewar schematic</a:t>
            </a:r>
          </a:p>
        </p:txBody>
      </p:sp>
      <p:pic>
        <p:nvPicPr>
          <p:cNvPr id="25605" name="Picture 8" descr="VTCschemeR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1219200"/>
            <a:ext cx="7459663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5689" name="Text Box 9"/>
          <p:cNvSpPr txBox="1">
            <a:spLocks noChangeArrowheads="1"/>
          </p:cNvSpPr>
          <p:nvPr/>
        </p:nvSpPr>
        <p:spPr bwMode="auto">
          <a:xfrm>
            <a:off x="914400" y="4114800"/>
            <a:ext cx="2409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FF"/>
                </a:solidFill>
                <a:cs typeface="+mn-cs"/>
              </a:rPr>
              <a:t>2 K saturated bath</a:t>
            </a:r>
            <a:endParaRPr lang="en-US">
              <a:cs typeface="+mn-cs"/>
            </a:endParaRPr>
          </a:p>
        </p:txBody>
      </p:sp>
      <p:sp>
        <p:nvSpPr>
          <p:cNvPr id="455690" name="Text Box 10"/>
          <p:cNvSpPr txBox="1">
            <a:spLocks noChangeArrowheads="1"/>
          </p:cNvSpPr>
          <p:nvPr/>
        </p:nvSpPr>
        <p:spPr bwMode="auto">
          <a:xfrm>
            <a:off x="3870325" y="5089525"/>
            <a:ext cx="3198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rgbClr val="0000FF"/>
                </a:solidFill>
                <a:cs typeface="+mn-cs"/>
              </a:rPr>
              <a:t>Top and bottom fill lines</a:t>
            </a:r>
            <a:endParaRPr lang="en-US"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Superconducting Test Stand Design    Tom Peterson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80D380-83FB-0146-A57A-74EFE884F379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Saturated bath dewar issues</a:t>
            </a:r>
          </a:p>
        </p:txBody>
      </p:sp>
      <p:sp>
        <p:nvSpPr>
          <p:cNvPr id="5273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+mn-cs"/>
              </a:rPr>
              <a:t>Subatmospheric if less than 4.2 K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Many potential air inleaks if &lt; 4.2 K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Air inleak may appear as operational problem without a clear cause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smtClean="0"/>
              <a:t>For example, low pump-down or cool-down rate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+mn-cs"/>
              </a:rPr>
              <a:t>Large volume of liquid presents venting problem with loss of insulating vacuum to air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As much as 4 W/sq.cm. heat deposition on bare surface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Venting may be a design challenge for a low pressure vessel (large pipes, etc.)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We use MLI even under a thermal shield in order to reduce venting flow rate with loss of vacuum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January, 2017    USPAS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Superconducting Test Stand Design    Tom Peterson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CC783-FAEA-DE40-8EBB-B9736314E8F8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4724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cs typeface="+mj-cs"/>
              </a:rPr>
              <a:t>Double-bath dewar 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+mn-cs"/>
              </a:rPr>
              <a:t>4.4 K liquid above 1.2 bar, 2 K liquid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+mn-cs"/>
              </a:rPr>
              <a:t>So </a:t>
            </a:r>
            <a:r>
              <a:rPr lang="en-US" sz="2800" smtClean="0">
                <a:solidFill>
                  <a:srgbClr val="FF0000"/>
                </a:solidFill>
                <a:cs typeface="+mn-cs"/>
              </a:rPr>
              <a:t>2 K liquid is subcooled, single phase liquid</a:t>
            </a:r>
            <a:r>
              <a:rPr lang="en-US" sz="2800" smtClean="0">
                <a:cs typeface="+mn-cs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+mn-cs"/>
              </a:rPr>
              <a:t>4.4 K above is saturated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+mn-cs"/>
              </a:rPr>
              <a:t>Separated by a </a:t>
            </a:r>
            <a:r>
              <a:rPr lang="ja-JP" altLang="en-US" sz="2800" smtClean="0">
                <a:latin typeface="Arial"/>
                <a:cs typeface="+mn-cs"/>
              </a:rPr>
              <a:t>“</a:t>
            </a:r>
            <a:r>
              <a:rPr lang="en-US" sz="2800" smtClean="0">
                <a:cs typeface="+mn-cs"/>
              </a:rPr>
              <a:t>lambda plate</a:t>
            </a:r>
            <a:r>
              <a:rPr lang="ja-JP" altLang="en-US" sz="2800" smtClean="0">
                <a:latin typeface="Arial"/>
                <a:cs typeface="+mn-cs"/>
              </a:rPr>
              <a:t>”</a:t>
            </a:r>
            <a:r>
              <a:rPr lang="en-US" sz="2800" smtClean="0">
                <a:cs typeface="+mn-cs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>
                <a:cs typeface="+mn-cs"/>
              </a:rPr>
              <a:t>Also low heat load</a:t>
            </a:r>
          </a:p>
        </p:txBody>
      </p:sp>
      <p:pic>
        <p:nvPicPr>
          <p:cNvPr id="370697" name="Picture 9" descr="VMTFdewarDraw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8225" y="762000"/>
            <a:ext cx="4102100" cy="541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64866</TotalTime>
  <Words>2679</Words>
  <Application>Microsoft Office PowerPoint</Application>
  <PresentationFormat>On-screen Show (4:3)</PresentationFormat>
  <Paragraphs>461</Paragraphs>
  <Slides>61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3" baseType="lpstr">
      <vt:lpstr>Blank Presentation</vt:lpstr>
      <vt:lpstr>Document</vt:lpstr>
      <vt:lpstr>Magnet and RF Cavity  Test Stand Design</vt:lpstr>
      <vt:lpstr>Outline </vt:lpstr>
      <vt:lpstr>Saturated bath vs. subcooled </vt:lpstr>
      <vt:lpstr>Saturated bath dewar</vt:lpstr>
      <vt:lpstr>Saturated bath dewar</vt:lpstr>
      <vt:lpstr>Saturated bath RF cavity test dewar </vt:lpstr>
      <vt:lpstr>Saturated bath dewar schematic</vt:lpstr>
      <vt:lpstr>Saturated bath dewar issues</vt:lpstr>
      <vt:lpstr>Double-bath dewar </vt:lpstr>
      <vt:lpstr>Double-bath flow schematic</vt:lpstr>
      <vt:lpstr>Double-bath dewar </vt:lpstr>
      <vt:lpstr>Double-bath control screen</vt:lpstr>
      <vt:lpstr>Double-bath insert assembly</vt:lpstr>
      <vt:lpstr>Lambda plate assembly</vt:lpstr>
      <vt:lpstr>Lambda plate assembly  another view</vt:lpstr>
      <vt:lpstr>Double-bath cool-down</vt:lpstr>
      <vt:lpstr>Pressurized SF cooldown</vt:lpstr>
      <vt:lpstr>Pressurized SF warm-up</vt:lpstr>
      <vt:lpstr>Impact of SF heat transport on magnet quench current, measured in a double-bath dewar</vt:lpstr>
      <vt:lpstr>Double-bath dewar issues</vt:lpstr>
      <vt:lpstr>Barriers between superfluid and normal fluid</vt:lpstr>
      <vt:lpstr>Some Common Thermal Prediction Errors</vt:lpstr>
      <vt:lpstr>Thermal intercept temperatures</vt:lpstr>
      <vt:lpstr>Analysis for two sets of assumptions</vt:lpstr>
      <vt:lpstr>Estimated heat for test dewar</vt:lpstr>
      <vt:lpstr>Intercept discussion</vt:lpstr>
      <vt:lpstr>PowerPoint Presentation</vt:lpstr>
      <vt:lpstr>Another common problem</vt:lpstr>
      <vt:lpstr>Lesson</vt:lpstr>
      <vt:lpstr>Back to Test Stands</vt:lpstr>
      <vt:lpstr>Horizontal test stands</vt:lpstr>
      <vt:lpstr>Features due to horizontal configuration</vt:lpstr>
      <vt:lpstr>SRF cavity test cryostat</vt:lpstr>
      <vt:lpstr>SRF cavity test cryostat</vt:lpstr>
      <vt:lpstr>PowerPoint Presentation</vt:lpstr>
      <vt:lpstr>SRF horizontal test stand  Fermilab SRF cavity test cryostat</vt:lpstr>
      <vt:lpstr>RF power input coupler</vt:lpstr>
      <vt:lpstr>Providing 2 K on a test stand</vt:lpstr>
      <vt:lpstr>Horizontal SRF test stand</vt:lpstr>
      <vt:lpstr>PowerPoint Presentation</vt:lpstr>
      <vt:lpstr>SRF horizontal test stand  Cornell SRF cavity test cryostat</vt:lpstr>
      <vt:lpstr>SRF cryomodule test stand  KEK STF feed box</vt:lpstr>
      <vt:lpstr>SRF Cryomodule Test Stand -- DESY - 1</vt:lpstr>
      <vt:lpstr>Cryomodule Test Stand -- DESY - 2</vt:lpstr>
      <vt:lpstr>Cryomodule Test Stand -- DESY - 3</vt:lpstr>
      <vt:lpstr>Cryomodule Test Stand -- DESY - 4</vt:lpstr>
      <vt:lpstr>Cryomodule Test Stand -- DESY - 5</vt:lpstr>
      <vt:lpstr>Horizontal magnet test stand  Magnet test stands at Fermilab</vt:lpstr>
      <vt:lpstr>Magnet “test stand 5”</vt:lpstr>
      <vt:lpstr>Superfluid magnet test stand 5</vt:lpstr>
      <vt:lpstr>Feed box for LHC magnet test</vt:lpstr>
      <vt:lpstr>Horizontal magnet test stand  LHC magnet test stand at Fermilab</vt:lpstr>
      <vt:lpstr>Long pipe cool-down with SF</vt:lpstr>
      <vt:lpstr>More long-pipe temperatures  during cool-down and warm-up</vt:lpstr>
      <vt:lpstr>Superflluid check valve </vt:lpstr>
      <vt:lpstr>Procurement strategies</vt:lpstr>
      <vt:lpstr>Procurement experience</vt:lpstr>
      <vt:lpstr>Design, procurement, installation time scale</vt:lpstr>
      <vt:lpstr>Operations</vt:lpstr>
      <vt:lpstr>More about operations </vt:lpstr>
      <vt:lpstr>References </vt:lpstr>
    </vt:vector>
  </TitlesOfParts>
  <Company>Fermilab Technical Division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Inside  a TESLA Cryomodule</dc:title>
  <dc:creator>Thomas Peterson</dc:creator>
  <cp:lastModifiedBy>Peterson, Thomas J</cp:lastModifiedBy>
  <cp:revision>666</cp:revision>
  <cp:lastPrinted>2006-02-03T22:55:26Z</cp:lastPrinted>
  <dcterms:created xsi:type="dcterms:W3CDTF">2005-02-02T19:51:57Z</dcterms:created>
  <dcterms:modified xsi:type="dcterms:W3CDTF">2017-01-08T20:40:12Z</dcterms:modified>
</cp:coreProperties>
</file>